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40"/>
  </p:notesMasterIdLst>
  <p:sldIdLst>
    <p:sldId id="264" r:id="rId5"/>
    <p:sldId id="261" r:id="rId6"/>
    <p:sldId id="266" r:id="rId7"/>
    <p:sldId id="265" r:id="rId8"/>
    <p:sldId id="310" r:id="rId9"/>
    <p:sldId id="273" r:id="rId10"/>
    <p:sldId id="272" r:id="rId11"/>
    <p:sldId id="276" r:id="rId12"/>
    <p:sldId id="280" r:id="rId13"/>
    <p:sldId id="277" r:id="rId14"/>
    <p:sldId id="282" r:id="rId15"/>
    <p:sldId id="283" r:id="rId16"/>
    <p:sldId id="285" r:id="rId17"/>
    <p:sldId id="287" r:id="rId18"/>
    <p:sldId id="309" r:id="rId19"/>
    <p:sldId id="311" r:id="rId20"/>
    <p:sldId id="312" r:id="rId21"/>
    <p:sldId id="288" r:id="rId22"/>
    <p:sldId id="295" r:id="rId23"/>
    <p:sldId id="281" r:id="rId24"/>
    <p:sldId id="320" r:id="rId25"/>
    <p:sldId id="317" r:id="rId26"/>
    <p:sldId id="321" r:id="rId27"/>
    <p:sldId id="319" r:id="rId28"/>
    <p:sldId id="306" r:id="rId29"/>
    <p:sldId id="308" r:id="rId30"/>
    <p:sldId id="324" r:id="rId31"/>
    <p:sldId id="316" r:id="rId32"/>
    <p:sldId id="303" r:id="rId33"/>
    <p:sldId id="305" r:id="rId34"/>
    <p:sldId id="322" r:id="rId35"/>
    <p:sldId id="300" r:id="rId36"/>
    <p:sldId id="315" r:id="rId37"/>
    <p:sldId id="301" r:id="rId38"/>
    <p:sldId id="299" r:id="rId39"/>
  </p:sldIdLst>
  <p:sldSz cx="9144000" cy="6858000" type="screen4x3"/>
  <p:notesSz cx="7099300" cy="102346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B95"/>
    <a:srgbClr val="33CC33"/>
    <a:srgbClr val="718674"/>
    <a:srgbClr val="4110BA"/>
    <a:srgbClr val="008000"/>
    <a:srgbClr val="E98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961C0B-078F-42CF-B28B-B315319AAB5F}" v="5" dt="2022-03-31T17:11:27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83605" autoAdjust="0"/>
  </p:normalViewPr>
  <p:slideViewPr>
    <p:cSldViewPr>
      <p:cViewPr varScale="1">
        <p:scale>
          <a:sx n="96" d="100"/>
          <a:sy n="96" d="100"/>
        </p:scale>
        <p:origin x="196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6C6C077-40DC-4063-B1F7-0582D7B91E48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909DC15-C749-4232-8B0E-F7929E33B61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55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300" b="1" dirty="0"/>
              <a:t>Título de Proteção Temporária confere </a:t>
            </a:r>
            <a:r>
              <a:rPr lang="pt-PT" altLang="pt-PT" sz="1300" b="1" dirty="0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proteção temporária por um 1 ano</a:t>
            </a:r>
            <a:r>
              <a:rPr lang="pt-PT" sz="1300" b="1" dirty="0"/>
              <a:t>, prorrogável </a:t>
            </a:r>
            <a:r>
              <a:rPr lang="pt-PT" sz="1300" b="1" dirty="0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mais um 1 ano, desde que continuem a verificar-se as condições que impeçam o regresso das pessoas ao seu país.</a:t>
            </a:r>
          </a:p>
          <a:p>
            <a:endParaRPr lang="pt-PT" sz="1300" dirty="0"/>
          </a:p>
          <a:p>
            <a:r>
              <a:rPr lang="pt-PT" sz="1300" dirty="0"/>
              <a:t>Título de Proteção Temporária, que inclui:</a:t>
            </a:r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pt-PT" sz="1300" dirty="0"/>
              <a:t>Título de Residência</a:t>
            </a:r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pt-PT" sz="1300" dirty="0"/>
              <a:t>Número de Identificação Fiscal (NIF)</a:t>
            </a:r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pt-PT" sz="1300" dirty="0"/>
              <a:t>Número de Identificação da Segurança Social (NISS)</a:t>
            </a:r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pt-PT" sz="1300" dirty="0"/>
              <a:t>Número de Utente do Serviço Nacional de Saúde (SNS).</a:t>
            </a:r>
          </a:p>
          <a:p>
            <a:endParaRPr lang="pt-PT" sz="1300" dirty="0"/>
          </a:p>
          <a:p>
            <a:r>
              <a:rPr lang="pt-PT" sz="1300" dirty="0"/>
              <a:t>Estes números de identificação dão acesso a cuidados de saúde, educação, inscrição em ofertas de emprego, proteção social, entre </a:t>
            </a:r>
            <a:r>
              <a:rPr lang="pt-PT" sz="1300" dirty="0" err="1"/>
              <a:t>outros.A</a:t>
            </a:r>
            <a:r>
              <a:rPr lang="pt-PT" sz="1300" dirty="0"/>
              <a:t> proteção tem a duração inicial de um ano, que pode ser alargada por mais um ano, desde que continuem a verificar-se as condições que impeçam o regresso das pessoas ao seu país.</a:t>
            </a:r>
          </a:p>
          <a:p>
            <a:endParaRPr lang="en-GB" sz="13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DC15-C749-4232-8B0E-F7929E33B6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486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DC15-C749-4232-8B0E-F7929E33B6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32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DC15-C749-4232-8B0E-F7929E33B6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869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/>
              <a:t>Adaptabilidade</a:t>
            </a:r>
          </a:p>
          <a:p>
            <a:r>
              <a:rPr lang="pt-PT" noProof="0" dirty="0"/>
              <a:t>Banco de Horas</a:t>
            </a:r>
          </a:p>
          <a:p>
            <a:r>
              <a:rPr lang="pt-PT" noProof="0" dirty="0"/>
              <a:t>Horário concentrado</a:t>
            </a:r>
          </a:p>
          <a:p>
            <a:endParaRPr lang="pt-PT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DC15-C749-4232-8B0E-F7929E33B6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013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DC15-C749-4232-8B0E-F7929E33B6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085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DC15-C749-4232-8B0E-F7929E33B6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178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DC15-C749-4232-8B0E-F7929E33B6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976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DC15-C749-4232-8B0E-F7929E33B6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610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DC15-C749-4232-8B0E-F7929E33B6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782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9DC15-C749-4232-8B0E-F7929E33B6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9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CB44-6A39-42B8-8620-667CCCECED10}" type="datetimeFigureOut">
              <a:rPr lang="pt-PT" smtClean="0"/>
              <a:pPr/>
              <a:t>01/04/2022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5357-8371-4965-9C88-F24E451C842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039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CB44-6A39-42B8-8620-667CCCECED10}" type="datetimeFigureOut">
              <a:rPr lang="pt-PT" smtClean="0"/>
              <a:pPr/>
              <a:t>01/04/2022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5357-8371-4965-9C88-F24E451C842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75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CB44-6A39-42B8-8620-667CCCECED10}" type="datetimeFigureOut">
              <a:rPr lang="pt-PT" smtClean="0"/>
              <a:pPr/>
              <a:t>01/04/2022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5357-8371-4965-9C88-F24E451C842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617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CB44-6A39-42B8-8620-667CCCECED10}" type="datetimeFigureOut">
              <a:rPr lang="pt-PT" smtClean="0"/>
              <a:pPr/>
              <a:t>01/04/2022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5357-8371-4965-9C88-F24E451C842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332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CB44-6A39-42B8-8620-667CCCECED10}" type="datetimeFigureOut">
              <a:rPr lang="pt-PT" smtClean="0"/>
              <a:pPr/>
              <a:t>01/04/2022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5357-8371-4965-9C88-F24E451C842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125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CB44-6A39-42B8-8620-667CCCECED10}" type="datetimeFigureOut">
              <a:rPr lang="pt-PT" smtClean="0"/>
              <a:pPr/>
              <a:t>01/04/2022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5357-8371-4965-9C88-F24E451C842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890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CB44-6A39-42B8-8620-667CCCECED10}" type="datetimeFigureOut">
              <a:rPr lang="pt-PT" smtClean="0"/>
              <a:pPr/>
              <a:t>01/04/2022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5357-8371-4965-9C88-F24E451C842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303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CB44-6A39-42B8-8620-667CCCECED10}" type="datetimeFigureOut">
              <a:rPr lang="pt-PT" smtClean="0"/>
              <a:pPr/>
              <a:t>01/04/2022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5357-8371-4965-9C88-F24E451C842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153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CB44-6A39-42B8-8620-667CCCECED10}" type="datetimeFigureOut">
              <a:rPr lang="pt-PT" smtClean="0"/>
              <a:pPr/>
              <a:t>01/04/2022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5357-8371-4965-9C88-F24E451C842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021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CB44-6A39-42B8-8620-667CCCECED10}" type="datetimeFigureOut">
              <a:rPr lang="pt-PT" smtClean="0"/>
              <a:pPr/>
              <a:t>01/04/2022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5357-8371-4965-9C88-F24E451C842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52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CB44-6A39-42B8-8620-667CCCECED10}" type="datetimeFigureOut">
              <a:rPr lang="pt-PT" smtClean="0"/>
              <a:pPr/>
              <a:t>01/04/2022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5357-8371-4965-9C88-F24E451C842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534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BCB44-6A39-42B8-8620-667CCCECED10}" type="datetimeFigureOut">
              <a:rPr lang="pt-PT" smtClean="0"/>
              <a:pPr/>
              <a:t>01/04/2022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75357-8371-4965-9C88-F24E451C842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527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.gov.pt/(pt-PT)/Publicacoes/Documents/05%20-%20cargas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fp.pt/documents/10181/11282770/Ag%C3%AAncias+de+coloca%C3%A7%C3%A3o22-03-22.pdf/4917f5f0-276d-4aab-ac7f-69991f26c4cd" TargetMode="Externa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fp.pt/empresas-trabalho-temporari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.gov.pt/(pt-PT)/bdact/Paginas/default.asp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t.gov.pt/(pt-PT)/Publicacoes/Folhetos/riscosatividadetrabalho/Paginas/default.aspx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s://www.act.gov.pt/(pt-PT)/Publicacoes/Folhetos/Setoresdeatividade/Paginas/default.aspx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act.gov.pt/(pt-PT)/Publicacoes/Folhetos/locaistrabalho/Paginas/default.aspx" TargetMode="External"/><Relationship Id="rId5" Type="http://schemas.openxmlformats.org/officeDocument/2006/relationships/hyperlink" Target="https://www.act.gov.pt/(pt-PT)/Publicacoes/Folhetos/relacoestrabalho/Paginas/default.aspx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8.jpg"/><Relationship Id="rId9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iga.marcacaodeatendimento.pt/" TargetMode="External"/><Relationship Id="rId2" Type="http://schemas.openxmlformats.org/officeDocument/2006/relationships/hyperlink" Target="http://www.act.gov.pt/(pt-PT)/bdact/Paginas/default.aspx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ffline.sef.pt/brevement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" y="-33728"/>
            <a:ext cx="9172136" cy="689172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37452" y="3555111"/>
            <a:ext cx="8640960" cy="200054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40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Працюючі</a:t>
            </a:r>
            <a:r>
              <a:rPr lang="uk-UA" sz="440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мігранти </a:t>
            </a:r>
          </a:p>
          <a:p>
            <a:pPr algn="ctr"/>
            <a:r>
              <a:rPr lang="uk-UA" sz="440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Португалії </a:t>
            </a:r>
            <a:endParaRPr lang="pt-PT" sz="4400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pt-PT" sz="360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uk-UA" sz="360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Права та обов’язки </a:t>
            </a:r>
            <a:r>
              <a:rPr lang="pt-PT" sz="360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endParaRPr lang="pt-PT" sz="3600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4279" y="890108"/>
            <a:ext cx="4392487" cy="338554"/>
          </a:xfrm>
          <a:prstGeom prst="rect">
            <a:avLst/>
          </a:prstGeom>
          <a:noFill/>
          <a:ln w="76200">
            <a:solidFill>
              <a:srgbClr val="008B9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06542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exto 6" hidden="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 dirty="0">
              <a:solidFill>
                <a:srgbClr val="7186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1628800"/>
            <a:ext cx="792088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pt-PT" sz="17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Максимальний ліміт:</a:t>
            </a:r>
            <a:endParaRPr lang="pt-PT" sz="17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Clr>
                <a:srgbClr val="669900"/>
              </a:buClr>
              <a:buSzPct val="110000"/>
              <a:defRPr/>
            </a:pPr>
            <a:endParaRPr lang="pt-PT" sz="17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Clr>
                <a:srgbClr val="6699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pt-PT" sz="17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годин в день</a:t>
            </a:r>
            <a:endParaRPr lang="pt-PT" sz="17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Clr>
                <a:srgbClr val="6699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pt-PT" sz="17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 годин на тиждень що триває максимум 6 робочих дні</a:t>
            </a:r>
            <a:r>
              <a:rPr lang="uk-UA" sz="17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endParaRPr lang="pt-PT" sz="17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Clr>
                <a:srgbClr val="669900"/>
              </a:buClr>
              <a:buSzPct val="110000"/>
              <a:defRPr/>
            </a:pPr>
            <a:endParaRPr lang="pt-PT" altLang="pt-PT" sz="17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Clr>
                <a:srgbClr val="669900"/>
              </a:buClr>
              <a:buSzPct val="110000"/>
              <a:defRPr/>
            </a:pPr>
            <a:endParaRPr lang="pt-PT" altLang="pt-PT" sz="17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pt-PT" altLang="pt-PT" sz="17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Можуть існувати інші режими, передбачені IRCT (Інструменти колективного регулювання праці), що застосовуються до кожного сектора</a:t>
            </a:r>
            <a:endParaRPr lang="pt-PT" altLang="pt-PT" sz="17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Clr>
                <a:srgbClr val="669900"/>
              </a:buClr>
              <a:buSzPct val="110000"/>
              <a:defRPr/>
            </a:pPr>
            <a:endParaRPr lang="pt-PT" altLang="pt-PT" sz="17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Clr>
                <a:srgbClr val="669900"/>
              </a:buClr>
              <a:buSzPct val="110000"/>
              <a:defRPr/>
            </a:pPr>
            <a:endParaRPr lang="pt-PT" altLang="pt-PT" sz="17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pt-PT" sz="17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Надурочний час (надається поза робочим часом) є обов’язковим (в деяких випадках), але завжди оплачується з підвищенням заробітної плати</a:t>
            </a:r>
            <a:endParaRPr lang="pt-PT" altLang="pt-PT" sz="17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9024" y="692696"/>
            <a:ext cx="838944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601"/>
              </a:spcAft>
              <a:buSzPct val="90000"/>
              <a:defRPr/>
            </a:pPr>
            <a:r>
              <a:rPr lang="pt-PT" altLang="pt-PT" sz="2500" b="1">
                <a:solidFill>
                  <a:srgbClr val="E98300"/>
                </a:solidFill>
                <a:latin typeface="Verdana" panose="020B0604030504040204" pitchFamily="34" charset="0"/>
              </a:rPr>
              <a:t>Тривалість та організація робочого часу</a:t>
            </a:r>
            <a:endParaRPr lang="pt-PT" altLang="pt-PT" sz="2500" b="1" dirty="0">
              <a:solidFill>
                <a:srgbClr val="E983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494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exto 6" hidden="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 dirty="0">
              <a:solidFill>
                <a:srgbClr val="7186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1484784"/>
            <a:ext cx="7776864" cy="3706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669900"/>
              </a:buClr>
              <a:buSzPct val="90000"/>
              <a:defRPr/>
            </a:pPr>
            <a:endParaRPr lang="pt-PT" altLang="pt-PT" sz="1500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pt-PT" altLang="pt-PT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Інтервал на відпочик не може бути менше ніж 1 година або більше </a:t>
            </a:r>
            <a:r>
              <a:rPr lang="uk-UA" altLang="pt-PT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ніж </a:t>
            </a:r>
            <a:r>
              <a:rPr lang="pt-PT" altLang="pt-PT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uk-UA" altLang="pt-PT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години</a:t>
            </a:r>
            <a:r>
              <a:rPr lang="pt-PT" altLang="pt-PT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(5 годин послідовної роботи)</a:t>
            </a:r>
            <a:endParaRPr lang="pt-PT" altLang="pt-PT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uk-UA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Можуть бути й інші режими, якщо це передбачено IRCT, що застосовуються до кожного </a:t>
            </a:r>
            <a:r>
              <a:rPr lang="uk-UA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виду</a:t>
            </a:r>
            <a:r>
              <a:rPr lang="uk-UA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діяльності</a:t>
            </a:r>
            <a:r>
              <a:rPr lang="pt-PT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just">
              <a:lnSpc>
                <a:spcPct val="150000"/>
              </a:lnSpc>
              <a:buClr>
                <a:srgbClr val="669900"/>
              </a:buClr>
              <a:buSzPct val="110000"/>
              <a:defRPr/>
            </a:pPr>
            <a:endParaRPr lang="pt-PT" altLang="pt-PT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uk-UA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Працівник має право на 11-годинний відпочинок між щоденними змінами</a:t>
            </a:r>
            <a:r>
              <a:rPr lang="pt-PT" altLang="pt-PT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PT" altLang="pt-PT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9024" y="692696"/>
            <a:ext cx="838944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601"/>
              </a:spcAft>
              <a:buSzPct val="90000"/>
              <a:defRPr/>
            </a:pPr>
            <a:r>
              <a:rPr lang="pt-PT" altLang="pt-PT" sz="2500" b="1">
                <a:solidFill>
                  <a:srgbClr val="E98300"/>
                </a:solidFill>
                <a:latin typeface="Verdana" panose="020B0604030504040204" pitchFamily="34" charset="0"/>
              </a:rPr>
              <a:t>Тривалість та організація робочого часу</a:t>
            </a:r>
            <a:endParaRPr lang="pt-PT" altLang="pt-PT" sz="2500" b="1" dirty="0">
              <a:solidFill>
                <a:srgbClr val="E983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51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exto 6" hidden="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 dirty="0">
              <a:solidFill>
                <a:srgbClr val="7186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1134391"/>
            <a:ext cx="7704856" cy="613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669900"/>
              </a:buClr>
              <a:buSzPct val="110000"/>
              <a:defRPr/>
            </a:pPr>
            <a:endParaRPr lang="pt-PT" altLang="pt-PT" sz="15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uk-UA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Працівник має право на відпочинок не менше одного дня на тиждень, яким, як правило, є неділя.</a:t>
            </a:r>
            <a:endParaRPr lang="pt-PT" altLang="pt-PT" b="1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Clr>
                <a:srgbClr val="669900"/>
              </a:buClr>
              <a:buSzPct val="110000"/>
              <a:defRPr/>
            </a:pPr>
            <a:endParaRPr lang="pt-PT" altLang="pt-PT" b="1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az-Cyrl-AZ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pt-PT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оже бути інший день тижня якщо організація працює в неділю </a:t>
            </a:r>
            <a:endParaRPr lang="pt-PT" altLang="pt-PT" b="1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Clr>
                <a:srgbClr val="669900"/>
              </a:buClr>
              <a:buSzPct val="110000"/>
              <a:defRPr/>
            </a:pPr>
            <a:endParaRPr lang="pt-PT" altLang="pt-PT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pt-PT" altLang="pt-PT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Обов’язковим є відпочинок вихідного дня і 11 годин </a:t>
            </a:r>
            <a:r>
              <a:rPr lang="uk-UA" altLang="pt-PT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перерви </a:t>
            </a:r>
            <a:r>
              <a:rPr lang="pt-PT" altLang="pt-PT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між робочими днями.</a:t>
            </a:r>
            <a:endParaRPr lang="pt-PT" altLang="pt-PT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endParaRPr lang="pt-PT" altLang="pt-PT" sz="15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Clr>
                <a:srgbClr val="669900"/>
              </a:buClr>
              <a:buSzPct val="110000"/>
              <a:defRPr/>
            </a:pPr>
            <a:endParaRPr lang="pt-PT" altLang="pt-PT" sz="15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endParaRPr lang="pt-PT" altLang="pt-PT" sz="15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endParaRPr lang="pt-PT" altLang="pt-PT" sz="15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endParaRPr lang="pt-PT" altLang="pt-PT" sz="15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endParaRPr lang="pt-PT" altLang="pt-PT" sz="15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endParaRPr lang="pt-PT" altLang="pt-PT" sz="15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 descr="Se virando sem grana: Decorando com redes de descans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4"/>
          <a:stretch/>
        </p:blipFill>
        <p:spPr>
          <a:xfrm>
            <a:off x="2375502" y="5013176"/>
            <a:ext cx="4428492" cy="151182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59024" y="692696"/>
            <a:ext cx="84614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601"/>
              </a:spcAft>
              <a:buSzPct val="90000"/>
              <a:defRPr/>
            </a:pPr>
            <a:r>
              <a:rPr lang="pt-PT" altLang="pt-PT" sz="2500" b="1">
                <a:solidFill>
                  <a:srgbClr val="E98300"/>
                </a:solidFill>
                <a:latin typeface="Verdana" panose="020B0604030504040204" pitchFamily="34" charset="0"/>
              </a:rPr>
              <a:t>Тривалість та організація робочого часу</a:t>
            </a:r>
            <a:endParaRPr lang="pt-PT" altLang="pt-PT" sz="2500" b="1" dirty="0">
              <a:solidFill>
                <a:srgbClr val="E983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212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exto 6" hidden="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 dirty="0">
              <a:solidFill>
                <a:srgbClr val="7186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55576" y="1556792"/>
            <a:ext cx="4464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Обов’язковими вихідними є: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Січня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Страсна п’ятниця  (15 квітня) 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Великдень (17 квітня) 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 квітня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травня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Тіла Господнього (16 червня)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червня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серпня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жовтня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листопада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pt-PT" sz="1600" b="1" dirty="0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 </a:t>
            </a: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і 25 грудня . </a:t>
            </a:r>
            <a:endParaRPr lang="pt-PT" alt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580112" y="1788477"/>
            <a:ext cx="3168352" cy="373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669900"/>
              </a:buClr>
              <a:buSzPct val="110000"/>
              <a:defRPr/>
            </a:pPr>
            <a:r>
              <a:rPr lang="uk-UA" sz="1600" b="1">
                <a:solidFill>
                  <a:srgbClr val="008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 святкові дні може надаватися робота, оплата якої відрізняється від звичайного дня, із збільшенням на 50% за кожну годину або </a:t>
            </a:r>
            <a:r>
              <a:rPr lang="pt-PT" sz="1600" b="1">
                <a:solidFill>
                  <a:srgbClr val="008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за зміну</a:t>
            </a:r>
            <a:r>
              <a:rPr lang="uk-UA" sz="1600" b="1">
                <a:solidFill>
                  <a:srgbClr val="008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(або інша більш вигід</a:t>
            </a:r>
            <a:r>
              <a:rPr lang="pt-PT" sz="1600" b="1">
                <a:solidFill>
                  <a:srgbClr val="008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на оплата</a:t>
            </a:r>
            <a:r>
              <a:rPr lang="uk-UA" sz="1600" b="1">
                <a:solidFill>
                  <a:srgbClr val="008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визначена в IRCT).</a:t>
            </a:r>
            <a:endParaRPr lang="pt-PT" sz="1600" b="1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1560" y="692696"/>
            <a:ext cx="81369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601"/>
              </a:spcAft>
              <a:buSzPct val="90000"/>
              <a:defRPr/>
            </a:pPr>
            <a:r>
              <a:rPr lang="pt-PT" altLang="pt-PT" sz="2500" b="1">
                <a:solidFill>
                  <a:srgbClr val="E98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Державні свята</a:t>
            </a:r>
            <a:endParaRPr lang="pt-PT" altLang="pt-PT" sz="2500" b="1" dirty="0">
              <a:solidFill>
                <a:srgbClr val="E98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07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exto 6" hidden="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 dirty="0">
              <a:solidFill>
                <a:srgbClr val="7186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1340768"/>
            <a:ext cx="8258844" cy="4843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669900"/>
              </a:buClr>
              <a:buSzPct val="110000"/>
              <a:defRPr/>
            </a:pPr>
            <a:r>
              <a:rPr lang="pt-PT" sz="1600" b="1" u="sng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Відпустка</a:t>
            </a:r>
            <a:r>
              <a:rPr lang="pt-PT" sz="1600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pt-PT" sz="1600" b="1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перший рік роботи</a:t>
            </a: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 робочих дні за кожен місяць дії </a:t>
            </a:r>
            <a:r>
              <a:rPr lang="pt-PT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контракту</a:t>
            </a: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до 20 днів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Можна брати відпустку після 6 відпрацьованих місяців контракту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az-Cyrl-AZ" sz="1600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pt-PT" sz="1600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наступні роки</a:t>
            </a: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працівник має 22 робочі дні відпустки. 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Clr>
                <a:srgbClr val="669900"/>
              </a:buClr>
              <a:buSzPct val="110000"/>
              <a:defRPr/>
            </a:pP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Clr>
                <a:srgbClr val="669900"/>
              </a:buClr>
              <a:buSzPct val="110000"/>
              <a:defRPr/>
            </a:pPr>
            <a:r>
              <a:rPr lang="uk-UA" sz="1600" b="1" u="sng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Відсутність на робочому місці</a:t>
            </a:r>
            <a:r>
              <a:rPr lang="pt-PT" sz="1600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pt-PT" sz="1600" b="1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uk-UA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Відсутність на робочому місці може </a:t>
            </a: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бути </a:t>
            </a:r>
            <a:r>
              <a:rPr lang="uk-UA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обгрунтована і необґрунтована</a:t>
            </a: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Працівник може </a:t>
            </a:r>
            <a:r>
              <a:rPr lang="uk-UA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бути відсутнім на </a:t>
            </a: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робочому місці </a:t>
            </a: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 поважної причини</a:t>
            </a:r>
            <a:r>
              <a:rPr lang="uk-UA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яка ма</a:t>
            </a:r>
            <a:r>
              <a:rPr lang="uk-UA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є</a:t>
            </a: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бути </a:t>
            </a:r>
            <a:r>
              <a:rPr lang="uk-UA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обгрунтована</a:t>
            </a: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роботодавцю</a:t>
            </a: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але може </a:t>
            </a:r>
            <a:r>
              <a:rPr lang="uk-UA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отримати</a:t>
            </a: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оплату праці за день коли був відсутній.  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548680"/>
            <a:ext cx="8330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601"/>
              </a:spcAft>
              <a:buSzPct val="90000"/>
              <a:defRPr/>
            </a:pPr>
            <a:r>
              <a:rPr lang="pt-PT" altLang="pt-PT" sz="2400" b="1">
                <a:solidFill>
                  <a:srgbClr val="E98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Відпустка і </a:t>
            </a:r>
            <a:r>
              <a:rPr lang="uk-UA" altLang="pt-PT" sz="2400" b="1">
                <a:solidFill>
                  <a:srgbClr val="E98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відсутність на робочому місці </a:t>
            </a:r>
            <a:endParaRPr lang="pt-PT" altLang="pt-PT" sz="2400" b="1" dirty="0">
              <a:solidFill>
                <a:srgbClr val="E98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60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exto 6" hidden="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 dirty="0">
              <a:solidFill>
                <a:srgbClr val="7186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248969" y="411235"/>
            <a:ext cx="83529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669900"/>
              </a:buClr>
              <a:buSzPct val="90000"/>
              <a:defRPr/>
            </a:pPr>
            <a:endParaRPr lang="pt-PT" altLang="pt-PT" sz="2500" b="1" dirty="0">
              <a:solidFill>
                <a:srgbClr val="E98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Clr>
                <a:srgbClr val="669900"/>
              </a:buClr>
              <a:buSzPct val="90000"/>
              <a:defRPr/>
            </a:pPr>
            <a:r>
              <a:rPr lang="uk-UA" altLang="pt-PT" sz="2500" b="1">
                <a:solidFill>
                  <a:srgbClr val="E98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Материнство і </a:t>
            </a:r>
            <a:r>
              <a:rPr lang="pt-PT" altLang="pt-PT" sz="2500" b="1">
                <a:solidFill>
                  <a:srgbClr val="E98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Батьківство</a:t>
            </a:r>
            <a:endParaRPr lang="pt-PT" altLang="pt-PT" sz="2500" b="1" dirty="0">
              <a:solidFill>
                <a:srgbClr val="E98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Clr>
                <a:srgbClr val="669900"/>
              </a:buClr>
              <a:buSzPct val="90000"/>
              <a:defRPr/>
            </a:pPr>
            <a:r>
              <a:rPr lang="pt-PT" altLang="pt-PT" sz="2000" b="1" i="1" dirty="0">
                <a:solidFill>
                  <a:srgbClr val="E98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PT" altLang="pt-PT" sz="1600" b="1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75556" y="1772816"/>
            <a:ext cx="7992888" cy="2952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uk-UA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Материнство і батьківство є видатними суспільними цінностями</a:t>
            </a:r>
            <a:endParaRPr lang="pt-PT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uk-UA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Режим батьківського захисту діє доти, доки роботодавець знає про ситуацію або відповідний факт</a:t>
            </a:r>
            <a:endParaRPr lang="pt-PT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endParaRPr lang="pt-PT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az-Cyrl-AZ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Усі батьківські обов’язки та законні права однакові</a:t>
            </a:r>
            <a:r>
              <a:rPr lang="uk-UA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як</a:t>
            </a:r>
            <a:r>
              <a:rPr lang="az-Cyrl-AZ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для біологічних</a:t>
            </a:r>
            <a:r>
              <a:rPr lang="uk-UA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az-Cyrl-AZ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та</a:t>
            </a:r>
            <a:r>
              <a:rPr lang="uk-UA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к і для </a:t>
            </a:r>
            <a:r>
              <a:rPr lang="uk-UA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юридичних, </a:t>
            </a:r>
            <a:r>
              <a:rPr lang="az-Cyrl-AZ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батьків.</a:t>
            </a:r>
            <a:endParaRPr lang="pt-PT" b="1" i="1" u="sng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411235"/>
            <a:ext cx="1227703" cy="147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46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exto 6" hidden="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 dirty="0">
              <a:solidFill>
                <a:srgbClr val="7186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1412776"/>
            <a:ext cx="7920880" cy="4606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669900"/>
              </a:buClr>
              <a:buSzPct val="110000"/>
              <a:defRPr/>
            </a:pPr>
            <a:r>
              <a:rPr lang="az-Cyrl-AZ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Вагітні, працівники</a:t>
            </a:r>
            <a:r>
              <a:rPr lang="uk-UA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після пологів</a:t>
            </a:r>
            <a:r>
              <a:rPr lang="az-Cyrl-AZ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або працівники, які годують груддю:</a:t>
            </a:r>
            <a:endParaRPr lang="pt-PT" b="1" i="0">
              <a:solidFill>
                <a:srgbClr val="008B95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Clr>
                <a:srgbClr val="669900"/>
              </a:buClr>
              <a:buSzPct val="110000"/>
              <a:defRPr/>
            </a:pPr>
            <a:endParaRPr lang="pt-PT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pt-PT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uk-UA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Мають</a:t>
            </a:r>
            <a:r>
              <a:rPr lang="uk-UA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право на особливі умови безпеки та здоров’я на робочому місці, щоб уникнути ризику для вашої безпеки та здоров’я </a:t>
            </a:r>
            <a:endParaRPr lang="pt-PT" b="1">
              <a:solidFill>
                <a:srgbClr val="008B95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uk-UA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Звільняються</a:t>
            </a:r>
            <a:r>
              <a:rPr lang="uk-UA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від роботи з </a:t>
            </a:r>
            <a:r>
              <a:rPr lang="pt-PT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20.00 години вечора</a:t>
            </a:r>
            <a:r>
              <a:rPr lang="uk-UA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одного дня до </a:t>
            </a:r>
            <a:r>
              <a:rPr lang="pt-PT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7.00 ранку</a:t>
            </a:r>
            <a:r>
              <a:rPr lang="uk-UA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наступного дня </a:t>
            </a:r>
            <a:endParaRPr lang="pt-PT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uk-UA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Звільняються від понаднормов</a:t>
            </a:r>
            <a:r>
              <a:rPr lang="pt-PT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их годин </a:t>
            </a:r>
            <a:r>
              <a:rPr lang="uk-UA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роботи та організованих годин в режимі адаптації, банку годин або </a:t>
            </a:r>
            <a:r>
              <a:rPr lang="pt-PT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зосередженого розкладу.</a:t>
            </a:r>
            <a:endParaRPr lang="pt-PT" b="1" i="1" u="sng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476673"/>
            <a:ext cx="83529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669900"/>
              </a:buClr>
              <a:buSzPct val="90000"/>
              <a:defRPr/>
            </a:pPr>
            <a:endParaRPr lang="pt-PT" altLang="pt-PT" sz="2500" b="1" dirty="0">
              <a:solidFill>
                <a:srgbClr val="E98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Clr>
                <a:srgbClr val="669900"/>
              </a:buClr>
              <a:buSzPct val="90000"/>
              <a:defRPr/>
            </a:pPr>
            <a:r>
              <a:rPr lang="uk-UA" altLang="pt-PT" sz="2500" b="1">
                <a:solidFill>
                  <a:srgbClr val="E98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Материнство і </a:t>
            </a:r>
            <a:r>
              <a:rPr lang="pt-PT" altLang="pt-PT" sz="2500" b="1">
                <a:solidFill>
                  <a:srgbClr val="E98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Батьківство </a:t>
            </a:r>
            <a:endParaRPr lang="pt-PT" altLang="pt-PT" sz="2500" b="1" dirty="0">
              <a:solidFill>
                <a:srgbClr val="E98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Clr>
                <a:srgbClr val="669900"/>
              </a:buClr>
              <a:buSzPct val="90000"/>
              <a:defRPr/>
            </a:pPr>
            <a:r>
              <a:rPr lang="pt-PT" altLang="pt-PT" sz="2000" b="1" i="1" dirty="0">
                <a:solidFill>
                  <a:srgbClr val="E98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PT" altLang="pt-PT" sz="1600" b="1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25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exto 6" hidden="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 dirty="0">
              <a:solidFill>
                <a:srgbClr val="7186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79710" y="1340768"/>
            <a:ext cx="8136904" cy="383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Вагітна працівниця має право бути </a:t>
            </a:r>
            <a:r>
              <a:rPr lang="pt-PT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відсутня</a:t>
            </a: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на роботі</a:t>
            </a: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під час </a:t>
            </a: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допологових консультацій та підготовки до пологів на необхідний час і необхідну кількість разів.</a:t>
            </a: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Батько має право на три відгули для супроводу вагітної жінки на допологові консультації</a:t>
            </a:r>
            <a:r>
              <a:rPr lang="uk-UA" sz="1600" b="1" i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pt-PT" sz="1600" b="1" i="1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800"/>
              </a:spcAft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Працівниця, яка </a:t>
            </a:r>
            <a:r>
              <a:rPr lang="uk-UA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годує грудьми</a:t>
            </a: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має право на </a:t>
            </a:r>
            <a:r>
              <a:rPr lang="pt-PT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відпустку</a:t>
            </a: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на весь час грудного вигодовування.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800"/>
              </a:spcAft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 разі відсутності грудного вигодовування працівник має право бути </a:t>
            </a:r>
            <a:r>
              <a:rPr lang="pt-PT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 відпустці по догляду за дитиною</a:t>
            </a: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до досягнення дитиною 1 року.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71698" y="260648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669900"/>
              </a:buClr>
              <a:buSzPct val="90000"/>
              <a:defRPr/>
            </a:pPr>
            <a:endParaRPr lang="pt-PT" altLang="pt-PT" sz="2500" b="1" dirty="0">
              <a:solidFill>
                <a:srgbClr val="E98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Clr>
                <a:srgbClr val="669900"/>
              </a:buClr>
              <a:buSzPct val="90000"/>
              <a:defRPr/>
            </a:pPr>
            <a:r>
              <a:rPr lang="uk-UA" altLang="pt-PT" sz="2500" b="1">
                <a:solidFill>
                  <a:srgbClr val="E98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Материнство і </a:t>
            </a:r>
            <a:r>
              <a:rPr lang="pt-PT" altLang="pt-PT" sz="2500" b="1">
                <a:solidFill>
                  <a:srgbClr val="E98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Батьківство</a:t>
            </a:r>
            <a:r>
              <a:rPr lang="uk-UA" altLang="pt-PT" sz="2500" b="1">
                <a:solidFill>
                  <a:srgbClr val="E98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PT" altLang="pt-PT" sz="1600" b="1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27584" y="5157192"/>
            <a:ext cx="684076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az-Cyrl-AZ" sz="160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Ці </a:t>
            </a:r>
            <a:r>
              <a:rPr lang="pt-PT" sz="160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пропуски</a:t>
            </a:r>
            <a:r>
              <a:rPr lang="uk-UA" sz="160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не</a:t>
            </a:r>
            <a:r>
              <a:rPr lang="az-Cyrl-AZ" sz="160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вважаються</a:t>
            </a:r>
            <a:r>
              <a:rPr lang="uk-UA" sz="160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як відсутність на робочому місці </a:t>
            </a:r>
            <a:r>
              <a:rPr lang="az-Cyrl-AZ" sz="160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і не </a:t>
            </a:r>
            <a:r>
              <a:rPr lang="uk-UA" sz="1600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несуть </a:t>
            </a:r>
            <a:r>
              <a:rPr lang="az-Cyrl-AZ" sz="160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втрату будь-яких прав (включаючи винагороду)</a:t>
            </a:r>
            <a:endParaRPr lang="pt-PT" sz="1700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03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exto 6" hidden="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 dirty="0">
              <a:solidFill>
                <a:srgbClr val="7186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9786" y="260648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601"/>
              </a:spcAft>
              <a:buSzPct val="90000"/>
              <a:defRPr/>
            </a:pPr>
            <a:endParaRPr lang="pt-PT" altLang="pt-PT" sz="2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pt-PT" altLang="pt-PT" sz="2500" b="1">
                <a:solidFill>
                  <a:srgbClr val="E98300"/>
                </a:solidFill>
                <a:latin typeface="Verdana" panose="020B0604030504040204" pitchFamily="34" charset="0"/>
              </a:rPr>
              <a:t>Безпека та здоров’я на роботі (</a:t>
            </a:r>
            <a:r>
              <a:rPr lang="pt-PT" altLang="pt-PT" sz="2500" b="1" dirty="0">
                <a:solidFill>
                  <a:srgbClr val="E98300"/>
                </a:solidFill>
                <a:latin typeface="Verdana" panose="020B0604030504040204" pitchFamily="34" charset="0"/>
              </a:rPr>
              <a:t>SST)</a:t>
            </a:r>
          </a:p>
          <a:p>
            <a:pPr algn="ctr">
              <a:spcBef>
                <a:spcPct val="0"/>
              </a:spcBef>
            </a:pPr>
            <a:endParaRPr lang="pt-PT" altLang="pt-PT" sz="2000" b="1" dirty="0">
              <a:solidFill>
                <a:srgbClr val="00800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pt-PT" altLang="pt-PT" sz="2000" b="1">
                <a:solidFill>
                  <a:srgbClr val="008000"/>
                </a:solidFill>
                <a:latin typeface="Verdana" panose="020B0604030504040204" pitchFamily="34" charset="0"/>
              </a:rPr>
              <a:t>Обов’язки роботодавця </a:t>
            </a:r>
            <a:endParaRPr lang="pt-PT" altLang="pt-PT" sz="2000" b="1" dirty="0">
              <a:solidFill>
                <a:srgbClr val="008000"/>
              </a:solidFill>
              <a:latin typeface="Verdan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33578" y="1988840"/>
            <a:ext cx="8208912" cy="4105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Забезпечення умов безпеки працівників і здоров’я у всіх аспектах вашої роботи. 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Clr>
                <a:srgbClr val="669900"/>
              </a:buClr>
              <a:buSzPct val="110000"/>
              <a:defRPr/>
            </a:pPr>
            <a:r>
              <a:rPr lang="pt-PT" sz="1600" b="1" dirty="0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                              </a:t>
            </a:r>
            <a:r>
              <a:rPr lang="pt-PT" sz="1600" b="1" dirty="0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Link</a:t>
            </a:r>
            <a:r>
              <a:rPr lang="pt-PT" sz="1600" b="1" dirty="0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</a:t>
            </a: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Забезпечити безкоштовні засоби індивідуального захисту, від ризику для здоров'я або фізичної цілісності (наприклад, рукавички, захисні навушники, респіраторні маски, окуляри </a:t>
            </a:r>
            <a:r>
              <a:rPr lang="uk-UA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 головні убори</a:t>
            </a: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взуття, придатне для виконання роботи, шолом тощо)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Clr>
                <a:srgbClr val="669900"/>
              </a:buClr>
              <a:buSzPct val="110000"/>
              <a:defRPr/>
            </a:pP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Забезпечити нагляд за станом здоров’я працівників </a:t>
            </a:r>
            <a:r>
              <a:rPr lang="uk-UA" sz="1600" b="1" u="sng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(періодичні медичні огляди)</a:t>
            </a:r>
            <a:endParaRPr lang="pt-PT" sz="1600" b="1" u="sng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861" y="1164532"/>
            <a:ext cx="1224136" cy="201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87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mbulance | ALiE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68760"/>
            <a:ext cx="1522380" cy="1296144"/>
          </a:xfrm>
          <a:prstGeom prst="rect">
            <a:avLst/>
          </a:prstGeom>
        </p:spPr>
      </p:pic>
      <p:sp>
        <p:nvSpPr>
          <p:cNvPr id="7" name="Marcador de Posição do Texto 6" hidden="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 dirty="0">
              <a:solidFill>
                <a:srgbClr val="7186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9532" y="41019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sz="2800" b="1">
                <a:solidFill>
                  <a:srgbClr val="E983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Нещасні випадки на виробництві та професійні захворювання</a:t>
            </a:r>
            <a:endParaRPr lang="pt-PT" sz="2500" b="1" dirty="0">
              <a:solidFill>
                <a:srgbClr val="E983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7544" y="2818683"/>
            <a:ext cx="8316924" cy="370255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6699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uk-UA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Працівник та члени його родини мають право на відшкодування </a:t>
            </a:r>
            <a:r>
              <a:rPr lang="uk-UA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збитків</a:t>
            </a:r>
            <a:r>
              <a:rPr lang="uk-UA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завданих внаслідок нещасного випадку на виробництві або  професійного захворювання. </a:t>
            </a:r>
            <a:endParaRPr lang="pt-PT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6699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uk-UA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Роботодавець повинен оформити страхування від нещасного випадку на </a:t>
            </a:r>
            <a:r>
              <a:rPr lang="uk-UA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роботі</a:t>
            </a:r>
            <a:r>
              <a:rPr lang="uk-UA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uk-UA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що</a:t>
            </a:r>
            <a:r>
              <a:rPr lang="uk-UA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гарантує оплату необхідного лікування у разі нещасного випадку на виробництві або професійного захворювання.</a:t>
            </a:r>
            <a:endParaRPr lang="pt-PT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PT" sz="15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609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500" b="1" u="sng">
                <a:solidFill>
                  <a:srgbClr val="E98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Завдання</a:t>
            </a:r>
            <a:r>
              <a:rPr lang="pt-PT" sz="2500" b="1" u="sng">
                <a:solidFill>
                  <a:srgbClr val="E98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2500" b="1" u="sng">
                <a:solidFill>
                  <a:srgbClr val="E98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ACТ</a:t>
            </a:r>
            <a:r>
              <a:rPr lang="pt-PT" altLang="pt-PT" sz="2000" b="1" u="sng">
                <a:solidFill>
                  <a:srgbClr val="E98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(Орган врегулювання умов праці)</a:t>
            </a:r>
            <a:endParaRPr lang="pt-PT" sz="2000" b="1" u="sng" dirty="0">
              <a:solidFill>
                <a:srgbClr val="E98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139952" y="1124744"/>
            <a:ext cx="4392488" cy="442466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t-PT" altLang="pt-PT" sz="1800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az-Cyrl-AZ" sz="1800" b="1" i="0">
                <a:solidFill>
                  <a:srgbClr val="008000"/>
                </a:solidFill>
                <a:effectLst/>
                <a:latin typeface="Roboto" panose="02000000000000000000" pitchFamily="2" charset="0"/>
              </a:rPr>
              <a:t>Сприяння покращенню умов праці</a:t>
            </a:r>
            <a:r>
              <a:rPr lang="uk-UA" sz="1800" b="1" i="0">
                <a:solidFill>
                  <a:srgbClr val="008000"/>
                </a:solidFill>
                <a:effectLst/>
                <a:latin typeface="Roboto" panose="02000000000000000000" pitchFamily="2" charset="0"/>
              </a:rPr>
              <a:t>,</a:t>
            </a:r>
            <a:r>
              <a:rPr lang="az-Cyrl-AZ" sz="1800" b="1" i="0">
                <a:solidFill>
                  <a:srgbClr val="008000"/>
                </a:solidFill>
                <a:effectLst/>
                <a:latin typeface="Roboto" panose="02000000000000000000" pitchFamily="2" charset="0"/>
              </a:rPr>
              <a:t> контролю дотримання норм </a:t>
            </a:r>
            <a:r>
              <a:rPr lang="uk-UA" sz="1800" b="1">
                <a:solidFill>
                  <a:srgbClr val="008000"/>
                </a:solidFill>
                <a:latin typeface="Roboto" panose="02000000000000000000" pitchFamily="2" charset="0"/>
              </a:rPr>
              <a:t>безпеки працівників </a:t>
            </a:r>
            <a:r>
              <a:rPr lang="az-Cyrl-AZ" sz="1800" b="1" i="0">
                <a:solidFill>
                  <a:srgbClr val="008000"/>
                </a:solidFill>
                <a:effectLst/>
                <a:latin typeface="Roboto" panose="02000000000000000000" pitchFamily="2" charset="0"/>
              </a:rPr>
              <a:t>в рамках приватних трудових відносин та </a:t>
            </a:r>
            <a:r>
              <a:rPr lang="uk-UA" sz="1800" b="1" i="0">
                <a:solidFill>
                  <a:srgbClr val="008000"/>
                </a:solidFill>
                <a:effectLst/>
                <a:latin typeface="Roboto" panose="02000000000000000000" pitchFamily="2" charset="0"/>
              </a:rPr>
              <a:t>популяризація </a:t>
            </a:r>
            <a:r>
              <a:rPr lang="az-Cyrl-AZ" sz="1800" b="1" i="0">
                <a:solidFill>
                  <a:srgbClr val="008000"/>
                </a:solidFill>
                <a:effectLst/>
                <a:latin typeface="Roboto" panose="02000000000000000000" pitchFamily="2" charset="0"/>
              </a:rPr>
              <a:t>політики запобігання </a:t>
            </a:r>
            <a:r>
              <a:rPr lang="uk-UA" sz="1800" b="1">
                <a:solidFill>
                  <a:srgbClr val="008000"/>
                </a:solidFill>
                <a:latin typeface="Roboto" panose="02000000000000000000" pitchFamily="2" charset="0"/>
              </a:rPr>
              <a:t>нещасних випадків на виробництві та </a:t>
            </a:r>
            <a:r>
              <a:rPr lang="az-Cyrl-AZ" sz="1800" b="1" i="0">
                <a:solidFill>
                  <a:srgbClr val="008000"/>
                </a:solidFill>
                <a:effectLst/>
                <a:latin typeface="Roboto" panose="02000000000000000000" pitchFamily="2" charset="0"/>
              </a:rPr>
              <a:t>контролю за дотриманням </a:t>
            </a:r>
            <a:r>
              <a:rPr lang="uk-UA" sz="1800" b="1">
                <a:solidFill>
                  <a:srgbClr val="008000"/>
                </a:solidFill>
                <a:latin typeface="Roboto" panose="02000000000000000000" pitchFamily="2" charset="0"/>
              </a:rPr>
              <a:t>правил</a:t>
            </a:r>
            <a:r>
              <a:rPr lang="az-Cyrl-AZ" sz="1800" b="1" i="0">
                <a:solidFill>
                  <a:srgbClr val="008000"/>
                </a:solidFill>
                <a:effectLst/>
                <a:latin typeface="Roboto" panose="02000000000000000000" pitchFamily="2" charset="0"/>
              </a:rPr>
              <a:t> про безпеку та охорону праці у відносинах приватн</a:t>
            </a:r>
            <a:r>
              <a:rPr lang="uk-UA" sz="1800" b="1" i="0">
                <a:solidFill>
                  <a:srgbClr val="008000"/>
                </a:solidFill>
                <a:effectLst/>
                <a:latin typeface="Roboto" panose="02000000000000000000" pitchFamily="2" charset="0"/>
              </a:rPr>
              <a:t>ого працевлаштування </a:t>
            </a:r>
            <a:r>
              <a:rPr lang="az-Cyrl-AZ" sz="1800" b="1" i="0">
                <a:solidFill>
                  <a:srgbClr val="008000"/>
                </a:solidFill>
                <a:effectLst/>
                <a:latin typeface="Roboto" panose="02000000000000000000" pitchFamily="2" charset="0"/>
              </a:rPr>
              <a:t>та державні функції</a:t>
            </a:r>
            <a:r>
              <a:rPr lang="uk-UA" sz="1800" b="1" i="0">
                <a:solidFill>
                  <a:srgbClr val="008000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pt-PT" altLang="pt-PT" sz="1800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PT" sz="1800" b="1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1741" y="2132856"/>
            <a:ext cx="3828211" cy="286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53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exto 6" hidden="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 dirty="0">
              <a:solidFill>
                <a:srgbClr val="7186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83568" y="633768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601"/>
              </a:spcAft>
              <a:buSzPct val="90000"/>
              <a:defRPr/>
            </a:pPr>
            <a:r>
              <a:rPr lang="pt-PT" altLang="pt-PT" sz="2000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Загальні обов’язки обох сторін</a:t>
            </a:r>
            <a:endParaRPr lang="pt-PT" altLang="pt-PT" sz="2000" b="1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1484784"/>
            <a:ext cx="7920880" cy="294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uk-UA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Роботодавець і працівник, у виконанні відповідних завдань, повинні сумлінно діяти </a:t>
            </a:r>
            <a:r>
              <a:rPr lang="pt-PT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відповідно </a:t>
            </a:r>
            <a:r>
              <a:rPr lang="uk-UA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до своїх прав та </a:t>
            </a:r>
            <a:r>
              <a:rPr lang="uk-UA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обов’язків</a:t>
            </a:r>
            <a:r>
              <a:rPr lang="uk-UA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pt-PT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uk-UA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Під час виконання трудового договору сторони повинні співпрацювати для досягнення найвищої продуктивності, а також у людському, професійному та соціальному прогресі працівника.</a:t>
            </a:r>
            <a:endParaRPr lang="pt-PT" b="1" i="0" dirty="0">
              <a:solidFill>
                <a:srgbClr val="008B95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m 3" descr="2019 - Ano Nacional da Colaboração - Cativar na Escol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66" y="4437112"/>
            <a:ext cx="4356484" cy="208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78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pt-PT" sz="2500">
                <a:solidFill>
                  <a:srgbClr val="E98300"/>
                </a:solidFill>
                <a:latin typeface="Verdana" panose="020B0604030504040204" pitchFamily="34" charset="0"/>
                <a:ea typeface="+mn-ea"/>
                <a:cs typeface="+mn-cs"/>
              </a:rPr>
              <a:t>Прийняття на роботу </a:t>
            </a:r>
            <a:endParaRPr lang="pt-PT" sz="2500" dirty="0">
              <a:solidFill>
                <a:srgbClr val="E98300"/>
              </a:solidFill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2087078"/>
            <a:ext cx="7560840" cy="2016224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sz="1600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Безпосередньо роботодавцем</a:t>
            </a:r>
            <a:endParaRPr lang="pt-PT" sz="1600" b="1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PT" sz="1600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рамках принципу добросовісності обох сторін </a:t>
            </a:r>
            <a:endParaRPr lang="pt-PT" sz="1600" b="1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sz="1600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Через приватні агенції </a:t>
            </a:r>
            <a:r>
              <a:rPr lang="uk-UA" sz="1600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</a:t>
            </a:r>
            <a:r>
              <a:rPr lang="pt-PT" sz="1600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працевлаштування або через державну службу зайнятості– </a:t>
            </a:r>
            <a:r>
              <a:rPr lang="pt-PT" sz="16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IEFP</a:t>
            </a:r>
          </a:p>
          <a:p>
            <a:endParaRPr lang="pt-PT" sz="1600" b="1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600" b="1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600" b="1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600" b="1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400506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4149081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z-Cyrl-AZ" sz="16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Крім цих </a:t>
            </a:r>
            <a:r>
              <a:rPr lang="uk-UA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юридично зареєстрованих випадків</a:t>
            </a:r>
            <a:r>
              <a:rPr lang="az-Cyrl-AZ" sz="16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роботодавцю можуть бути представлені пропозиції</a:t>
            </a:r>
            <a:r>
              <a:rPr lang="uk-UA" sz="16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щодо </a:t>
            </a:r>
            <a:r>
              <a:rPr lang="az-Cyrl-AZ" sz="16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роботи через посередників, які повинні бути ретельно проаналізовані.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5154536"/>
            <a:ext cx="2444396" cy="1502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089" y="1060407"/>
            <a:ext cx="2383935" cy="121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3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Texto 3"/>
          <p:cNvSpPr txBox="1">
            <a:spLocks/>
          </p:cNvSpPr>
          <p:nvPr/>
        </p:nvSpPr>
        <p:spPr>
          <a:xfrm>
            <a:off x="107504" y="260648"/>
            <a:ext cx="8856984" cy="1092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70000"/>
              </a:lnSpc>
            </a:pPr>
            <a:r>
              <a:rPr lang="pt-PT" sz="9600" b="1">
                <a:solidFill>
                  <a:srgbClr val="E98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Приватні агенції щодо розміщення</a:t>
            </a:r>
          </a:p>
          <a:p>
            <a:pPr algn="ctr">
              <a:lnSpc>
                <a:spcPct val="170000"/>
              </a:lnSpc>
            </a:pPr>
            <a:r>
              <a:rPr lang="az-Cyrl-AZ" sz="9600" b="1">
                <a:solidFill>
                  <a:srgbClr val="E98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lang="pt-PT" sz="9600" b="1">
                <a:solidFill>
                  <a:srgbClr val="E98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акансій роботи</a:t>
            </a:r>
            <a:endParaRPr lang="pt-PT" sz="2000" b="1" dirty="0">
              <a:solidFill>
                <a:srgbClr val="E983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etângulo 2"/>
          <p:cNvSpPr/>
          <p:nvPr/>
        </p:nvSpPr>
        <p:spPr>
          <a:xfrm>
            <a:off x="539552" y="1916832"/>
            <a:ext cx="7992888" cy="373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600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Договір між агентством та замовником</a:t>
            </a:r>
            <a:endParaRPr lang="pt-PT" sz="1600" b="1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600" b="1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Письмова форма, відповідно до португальського законодавства, з чітким зазначенням елементів, які характеризують запропоновані трудові відносини, а саме</a:t>
            </a: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  <a:r>
              <a:rPr lang="pt-PT" sz="1600" b="1" dirty="0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посада</a:t>
            </a: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місячна </a:t>
            </a:r>
            <a:r>
              <a:rPr lang="pt-PT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заробітна плата</a:t>
            </a: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PT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термін заключення договору</a:t>
            </a: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робочий час, місце роботи, житлові умови та доступ до медичної допомоги, а також інші умови праці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600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775" y="830117"/>
            <a:ext cx="5486400" cy="901701"/>
          </a:xfrm>
        </p:spPr>
        <p:txBody>
          <a:bodyPr>
            <a:normAutofit fontScale="90000"/>
          </a:bodyPr>
          <a:lstStyle/>
          <a:p>
            <a:pPr algn="ctr"/>
            <a:r>
              <a:rPr lang="pt-PT" sz="2700">
                <a:solidFill>
                  <a:srgbClr val="E983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Пропозиції роботи </a:t>
            </a:r>
            <a:br>
              <a:rPr lang="pt-PT">
                <a:solidFill>
                  <a:srgbClr val="E98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PT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Агентство</a:t>
            </a:r>
            <a:r>
              <a:rPr lang="uk-UA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має забезпечити:</a:t>
            </a:r>
            <a:br>
              <a:rPr lang="pt-PT" dirty="0">
                <a:solidFill>
                  <a:srgbClr val="E98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2132856"/>
            <a:ext cx="7992888" cy="3960440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Інформація </a:t>
            </a: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 особливості трудових відносин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Обов’язки або завдання які можуть бути поставлені, мають враховувати фізичну підготовку, освітню кваліфікацію та професійну підготовку</a:t>
            </a:r>
            <a:r>
              <a:rPr lang="uk-UA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Послуги</a:t>
            </a:r>
            <a:r>
              <a:rPr lang="uk-UA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які надаються</a:t>
            </a:r>
            <a:r>
              <a:rPr lang="uk-UA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особі</a:t>
            </a: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яка </a:t>
            </a:r>
            <a:r>
              <a:rPr lang="uk-UA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пошуках роботи,</a:t>
            </a: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мають бути надані безкоштовно</a:t>
            </a:r>
            <a:r>
              <a:rPr lang="uk-UA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Дотримуватися правил щодо мінімального віку прийому на роботу та обов’язкової освіти при реєстрації та працевлаштуванні осіб, які в пошуках роботи. 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764704"/>
            <a:ext cx="1800200" cy="1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14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/>
          <a:lstStyle/>
          <a:p>
            <a:pPr algn="ctr"/>
            <a:r>
              <a:rPr lang="uk-UA">
                <a:solidFill>
                  <a:srgbClr val="E98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Пропозиції роботи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1720" y="2204864"/>
            <a:ext cx="5486400" cy="804862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2204864"/>
            <a:ext cx="8024428" cy="16059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uk-UA" sz="1600" b="1" dirty="0">
                <a:solidFill>
                  <a:srgbClr val="008B95"/>
                </a:solidFill>
                <a:latin typeface="Verdana"/>
                <a:ea typeface="Verdana"/>
              </a:rPr>
              <a:t>Список приватних агенцій з працевлаштування, які повідомили</a:t>
            </a:r>
            <a:r>
              <a:rPr lang="pt-PT" sz="1600" b="1" dirty="0">
                <a:solidFill>
                  <a:srgbClr val="008B95"/>
                </a:solidFill>
                <a:latin typeface="Verdana"/>
                <a:ea typeface="Verdana"/>
              </a:rPr>
              <a:t> </a:t>
            </a:r>
            <a:r>
              <a:rPr lang="uk-UA" sz="1600" b="1" dirty="0">
                <a:solidFill>
                  <a:srgbClr val="008B95"/>
                </a:solidFill>
                <a:latin typeface="Verdana"/>
                <a:ea typeface="Verdana"/>
              </a:rPr>
              <a:t>про свою діяльність </a:t>
            </a:r>
            <a:r>
              <a:rPr lang="uk-UA" sz="1600" b="1" dirty="0">
                <a:solidFill>
                  <a:srgbClr val="008B95"/>
                </a:solidFill>
                <a:effectLst/>
                <a:latin typeface="Verdana"/>
                <a:ea typeface="Verdana"/>
              </a:rPr>
              <a:t>IEFP, можна переглянути за посиланням</a:t>
            </a:r>
            <a:r>
              <a:rPr lang="pt-PT" sz="1600" b="1" dirty="0">
                <a:solidFill>
                  <a:srgbClr val="008B95"/>
                </a:solidFill>
                <a:latin typeface="Verdana"/>
                <a:ea typeface="Verdana"/>
              </a:rPr>
              <a:t>- </a:t>
            </a:r>
            <a:r>
              <a:rPr lang="en-GB" dirty="0"/>
              <a:t> </a:t>
            </a:r>
            <a:r>
              <a:rPr lang="en-GB" dirty="0">
                <a:ea typeface="+mn-lt"/>
                <a:cs typeface="+mn-lt"/>
                <a:hlinkClick r:id="rId2"/>
              </a:rPr>
              <a:t>4917f5f0-276d-4aab-ac7f-69991f26c4cd (iefp.pt)</a:t>
            </a:r>
            <a:endParaRPr lang="en-GB" dirty="0"/>
          </a:p>
          <a:p>
            <a:pPr algn="just">
              <a:lnSpc>
                <a:spcPct val="150000"/>
              </a:lnSpc>
              <a:buClr>
                <a:srgbClr val="008000"/>
              </a:buClr>
            </a:pPr>
            <a:endParaRPr lang="pt-PT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66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69491" y="468617"/>
            <a:ext cx="8856984" cy="109289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uk-UA" sz="9600" b="1">
                <a:solidFill>
                  <a:srgbClr val="E98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Загальні положення щодо тимчасової роботи </a:t>
            </a:r>
            <a:endParaRPr lang="uk-UA" sz="7200" b="1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70000"/>
              </a:lnSpc>
            </a:pPr>
            <a:r>
              <a:rPr lang="uk-UA" sz="7200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Винятки договору про тимчасову роботу</a:t>
            </a:r>
            <a:endParaRPr lang="pt-PT" sz="7200" b="1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pt-PT" sz="72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pt-PT" sz="2000" b="1" dirty="0">
              <a:solidFill>
                <a:srgbClr val="E98300"/>
              </a:solidFill>
              <a:latin typeface="Verdan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9552" y="1844824"/>
            <a:ext cx="7776864" cy="4105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Договір про виконання тимчасової роботи може бути укладений тільки з належним чином ліцензованими компаніями і в таких випадках: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E98300"/>
              </a:buClr>
              <a:buFont typeface="Wingdings" panose="05000000000000000000" pitchFamily="2" charset="2"/>
              <a:buChar char="Ø"/>
            </a:pPr>
            <a:r>
              <a:rPr lang="uk-UA" sz="16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Відкрита вакансія і проводиться  офіційний набір на певне робоче місце </a:t>
            </a:r>
            <a:endParaRPr lang="pt-PT" sz="1600" b="1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Clr>
                <a:srgbClr val="E98300"/>
              </a:buClr>
            </a:pPr>
            <a:endParaRPr lang="pt-PT" sz="1600" b="1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E98300"/>
              </a:buClr>
              <a:buFont typeface="Wingdings" panose="05000000000000000000" pitchFamily="2" charset="2"/>
              <a:buChar char="Ø"/>
            </a:pP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Періодична потреба в робочій силі, що визначається коливанням активності протягом днів або частин дня, за умови, що зайнятість не перевищує половини звичайного тижневого робочого періоду працівника 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825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1224802"/>
            <a:ext cx="8064896" cy="4405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98300"/>
              </a:buClr>
            </a:pPr>
            <a:r>
              <a:rPr lang="pt-PT" sz="1600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uk-UA" sz="1600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Винятки для використання договору про тимчасову роботу</a:t>
            </a:r>
            <a:endParaRPr lang="pt-PT" sz="15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E98300"/>
              </a:buClr>
              <a:buFont typeface="Wingdings" panose="05000000000000000000" pitchFamily="2" charset="2"/>
              <a:buChar char="Ø"/>
            </a:pPr>
            <a:endParaRPr lang="pt-PT" sz="15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E98300"/>
              </a:buClr>
              <a:buFont typeface="Wingdings" panose="05000000000000000000" pitchFamily="2" charset="2"/>
              <a:buChar char="Ø"/>
            </a:pP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Виконання тимчасового проекту, а саме встановлення або реструктуризація компанії чи установи, монтаж або промисловий ремонт</a:t>
            </a:r>
            <a:endParaRPr lang="pt-PT" sz="15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E98300"/>
              </a:buClr>
              <a:buFont typeface="Wingdings" panose="05000000000000000000" pitchFamily="2" charset="2"/>
              <a:buChar char="Ø"/>
            </a:pPr>
            <a:endParaRPr lang="pt-PT" sz="15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E98300"/>
              </a:buClr>
              <a:buFont typeface="Wingdings" panose="05000000000000000000" pitchFamily="2" charset="2"/>
              <a:buChar char="Ø"/>
            </a:pP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Пряма або непряма заміна працівника, який відсутній або, з будь-яких причин, тимчасово непрацездатний</a:t>
            </a:r>
            <a:endParaRPr lang="pt-PT" sz="15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Clr>
                <a:srgbClr val="E98300"/>
              </a:buClr>
            </a:pPr>
            <a:endParaRPr lang="pt-PT" sz="15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E98300"/>
              </a:buClr>
              <a:buFont typeface="Wingdings" panose="05000000000000000000" pitchFamily="2" charset="2"/>
              <a:buChar char="Ø"/>
            </a:pP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Сезонна або інша діяльність, річний виробничий цикл якої містить перерви, що випливають із структурної природи відповідного ринку, включаючи постачання сировини</a:t>
            </a:r>
            <a:endParaRPr lang="pt-PT" sz="15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95955">
            <a:off x="7975394" y="612327"/>
            <a:ext cx="1134796" cy="40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80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552" y="1844824"/>
            <a:ext cx="8064896" cy="373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E98300"/>
              </a:buClr>
              <a:buFont typeface="Wingdings" panose="05000000000000000000" pitchFamily="2" charset="2"/>
              <a:buChar char="Ø"/>
            </a:pPr>
            <a:r>
              <a:rPr lang="uk-UA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Непередбачені і тимчасові</a:t>
            </a: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зростання активності компанії.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E98300"/>
              </a:buClr>
              <a:buFont typeface="Wingdings" panose="05000000000000000000" pitchFamily="2" charset="2"/>
              <a:buChar char="Ø"/>
            </a:pP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E98300"/>
              </a:buClr>
              <a:buFont typeface="Wingdings" panose="05000000000000000000" pitchFamily="2" charset="2"/>
              <a:buChar char="Ø"/>
            </a:pP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Виконання короткострокового завдання або послуги.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E98300"/>
              </a:buClr>
              <a:buFont typeface="Wingdings" panose="05000000000000000000" pitchFamily="2" charset="2"/>
              <a:buChar char="Ø"/>
            </a:pP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E98300"/>
              </a:buClr>
              <a:buFont typeface="Wingdings" panose="05000000000000000000" pitchFamily="2" charset="2"/>
              <a:buChar char="Ø"/>
            </a:pP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Виконання ремонтних робіт, проекту чи іншої тимчасової діяльності, включаючи  керівництво чи нагляд за будівельними роботами, громадськими роботами, промисловим монтажем та ремонтом на основі договору, а також виконання відповідних проектів чи будь-який додатковий контроль і моніторинг діяльності.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764704"/>
            <a:ext cx="8712967" cy="493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uk-UA" sz="1800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Винятки </a:t>
            </a:r>
            <a:r>
              <a:rPr lang="uk-UA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укладення</a:t>
            </a:r>
            <a:r>
              <a:rPr lang="uk-UA" sz="1800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договору про тимчасову роботу</a:t>
            </a:r>
            <a:endParaRPr lang="pt-PT" b="1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32014">
            <a:off x="7562500" y="1518391"/>
            <a:ext cx="1263261" cy="46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24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049688" y="4117533"/>
            <a:ext cx="1116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98300"/>
              </a:buClr>
            </a:pPr>
            <a:r>
              <a:rPr lang="pt-PT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Utilizador</a:t>
            </a:r>
          </a:p>
        </p:txBody>
      </p:sp>
      <p:sp>
        <p:nvSpPr>
          <p:cNvPr id="10" name="Marcador de Posição do Texto 3"/>
          <p:cNvSpPr txBox="1">
            <a:spLocks/>
          </p:cNvSpPr>
          <p:nvPr/>
        </p:nvSpPr>
        <p:spPr>
          <a:xfrm>
            <a:off x="179512" y="574057"/>
            <a:ext cx="8856984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uk-UA" sz="9600" b="1">
                <a:solidFill>
                  <a:srgbClr val="E98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Загальні положення щодо тимчасової роботи </a:t>
            </a:r>
            <a:endParaRPr lang="pt-PT" sz="2000" b="1" dirty="0">
              <a:solidFill>
                <a:srgbClr val="E98300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67544" y="1479552"/>
            <a:ext cx="8424936" cy="225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E98300"/>
              </a:buClr>
              <a:buFont typeface="Wingdings" panose="05000000000000000000" pitchFamily="2" charset="2"/>
              <a:buChar char="Ø"/>
            </a:pP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Використання тимчасових працівників на роботах, які є особливо небезпечними для їх безпеки або здоров'я, не допускається, якщо це не є їх професійною кваліфікацією.</a:t>
            </a:r>
          </a:p>
          <a:p>
            <a:pPr algn="just">
              <a:lnSpc>
                <a:spcPct val="150000"/>
              </a:lnSpc>
              <a:buClr>
                <a:srgbClr val="E98300"/>
              </a:buClr>
            </a:pP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E98300"/>
              </a:buClr>
              <a:buFont typeface="Wingdings" panose="05000000000000000000" pitchFamily="2" charset="2"/>
              <a:buChar char="Ø"/>
            </a:pP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Доводити факти, які обґрунтовують укладення договору про використання тимчасової роботи, належить роботодавцю.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Imagem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8"/>
            <a:ext cx="648072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045C947-688D-7549-8DB2-CEB5B5D3C701}"/>
              </a:ext>
            </a:extLst>
          </p:cNvPr>
          <p:cNvSpPr txBox="1"/>
          <p:nvPr/>
        </p:nvSpPr>
        <p:spPr>
          <a:xfrm>
            <a:off x="2060322" y="4178971"/>
            <a:ext cx="2085047" cy="86177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lang="az-Cyrl-AZ" sz="1000" b="0" i="0">
                <a:solidFill>
                  <a:srgbClr val="4D51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особа, яка укладає з ЕТТ тимчасовий трудовий договір або трудовий договір на невизначений строк на тимчасовій основі</a:t>
            </a:r>
            <a:endParaRPr lang="pt-PT" sz="1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DAA973E-0850-5341-9309-37E7DA1E1CD0}"/>
              </a:ext>
            </a:extLst>
          </p:cNvPr>
          <p:cNvSpPr txBox="1"/>
          <p:nvPr/>
        </p:nvSpPr>
        <p:spPr>
          <a:xfrm>
            <a:off x="4165617" y="4785631"/>
            <a:ext cx="1023143" cy="400110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pPr algn="l"/>
            <a:r>
              <a:rPr lang="az-Cyrl-AZ" sz="1000" b="0" i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тимчасовий працівник</a:t>
            </a:r>
            <a:endParaRPr lang="pt-PT" sz="1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090370F-E9AB-624F-B503-1B2522C30390}"/>
              </a:ext>
            </a:extLst>
          </p:cNvPr>
          <p:cNvSpPr txBox="1"/>
          <p:nvPr/>
        </p:nvSpPr>
        <p:spPr>
          <a:xfrm>
            <a:off x="3538116" y="5884618"/>
            <a:ext cx="1023143" cy="55399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l"/>
            <a:r>
              <a:rPr lang="az-Cyrl-AZ" sz="1000" b="0" i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компанія тимчасової роботи</a:t>
            </a:r>
            <a:endParaRPr lang="pt-PT" sz="100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65C202C-1D00-4740-966D-A1200B760BC6}"/>
              </a:ext>
            </a:extLst>
          </p:cNvPr>
          <p:cNvSpPr txBox="1"/>
          <p:nvPr/>
        </p:nvSpPr>
        <p:spPr>
          <a:xfrm>
            <a:off x="4677189" y="5695490"/>
            <a:ext cx="1220328" cy="8617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az-Cyrl-AZ" sz="1000" b="0" i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підприємство, що використовує тимчасову роботу</a:t>
            </a:r>
            <a:endParaRPr lang="pt-PT" sz="100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9A43968-0E57-D842-8DB8-4FFA22D3E403}"/>
              </a:ext>
            </a:extLst>
          </p:cNvPr>
          <p:cNvSpPr txBox="1"/>
          <p:nvPr/>
        </p:nvSpPr>
        <p:spPr>
          <a:xfrm>
            <a:off x="1569723" y="5498845"/>
            <a:ext cx="1801281" cy="86177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l"/>
            <a:r>
              <a:rPr lang="az-Cyrl-AZ" sz="1000" b="0" i="0">
                <a:solidFill>
                  <a:srgbClr val="4D51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фізична або юридична особа, діяльність якої полягає в тимчасовому</a:t>
            </a:r>
            <a:r>
              <a:rPr lang="uk-UA" sz="1000" b="0" i="0">
                <a:solidFill>
                  <a:srgbClr val="4D51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виконанні праці або завдання</a:t>
            </a:r>
            <a:endParaRPr lang="pt-PT" sz="1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DB1551C-DE9E-9D46-A0A7-BA346E64BB82}"/>
              </a:ext>
            </a:extLst>
          </p:cNvPr>
          <p:cNvSpPr txBox="1"/>
          <p:nvPr/>
        </p:nvSpPr>
        <p:spPr>
          <a:xfrm>
            <a:off x="5745477" y="4651744"/>
            <a:ext cx="1693286" cy="1477328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az-Cyrl-AZ" sz="1000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фізична або юридична особа, з метою отримання прибутку чи без прибутку, яка наймає під своїм керівництвом </a:t>
            </a:r>
            <a:r>
              <a:rPr lang="uk-UA" sz="1000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працівників </a:t>
            </a:r>
            <a:r>
              <a:rPr lang="az-Cyrl-AZ" sz="1000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uk-UA" sz="1000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для виконання</a:t>
            </a:r>
            <a:r>
              <a:rPr lang="az-Cyrl-AZ" sz="1000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 тимчасової роботи</a:t>
            </a:r>
            <a:endParaRPr lang="pt-PT" sz="1000"/>
          </a:p>
        </p:txBody>
      </p:sp>
    </p:spTree>
    <p:extLst>
      <p:ext uri="{BB962C8B-B14F-4D97-AF65-F5344CB8AC3E}">
        <p14:creationId xmlns:p14="http://schemas.microsoft.com/office/powerpoint/2010/main" val="348137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5526" y="1772816"/>
            <a:ext cx="8370930" cy="399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08000"/>
              </a:buClr>
              <a:buFont typeface="Wingdings" panose="05000000000000000000" pitchFamily="2" charset="2"/>
              <a:buChar char="Ø"/>
            </a:pPr>
            <a:endParaRPr lang="pt-PT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pt-PT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az-Cyrl-AZ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 разі, якщо працівник не уклав письмового договору з підприємством тимчасової роботи (ЕТТ) і продовжує надавати послуги користувачеві, </a:t>
            </a:r>
            <a:r>
              <a:rPr lang="az-Cyrl-AZ" b="1" i="0" u="sng">
                <a:solidFill>
                  <a:srgbClr val="E983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робота вважається наданою користувачеві за безстроковим трудовим </a:t>
            </a:r>
            <a:r>
              <a:rPr lang="uk-UA" b="1" i="0" u="sng">
                <a:solidFill>
                  <a:srgbClr val="E983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договором.</a:t>
            </a:r>
            <a:endParaRPr lang="pt-PT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Clr>
                <a:srgbClr val="008000"/>
              </a:buClr>
            </a:pPr>
            <a:endParaRPr lang="pt-PT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008000"/>
              </a:buClr>
              <a:buFont typeface="Wingdings" panose="05000000000000000000" pitchFamily="2" charset="2"/>
              <a:buChar char="Ø"/>
            </a:pPr>
            <a:endParaRPr lang="pt-PT" sz="15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5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5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Marcador de Posição do Texto 3"/>
          <p:cNvSpPr txBox="1">
            <a:spLocks/>
          </p:cNvSpPr>
          <p:nvPr/>
        </p:nvSpPr>
        <p:spPr>
          <a:xfrm>
            <a:off x="179512" y="574057"/>
            <a:ext cx="8856984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uk-UA" sz="9600" b="1">
                <a:solidFill>
                  <a:srgbClr val="E98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Загальні положення щодо тимчасової роботи </a:t>
            </a:r>
            <a:endParaRPr lang="pt-PT" sz="2000" b="1" dirty="0">
              <a:solidFill>
                <a:srgbClr val="E983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471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23528" y="3789040"/>
            <a:ext cx="8424936" cy="3672408"/>
          </a:xfrm>
        </p:spPr>
        <p:txBody>
          <a:bodyPr>
            <a:noAutofit/>
          </a:bodyPr>
          <a:lstStyle/>
          <a:p>
            <a:pPr algn="r"/>
            <a:br>
              <a:rPr lang="pt-PT" sz="4400" dirty="0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pt-PT" sz="4400" dirty="0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pt-PT" sz="4400" dirty="0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pt-PT" altLang="pt-PT" sz="4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</a:br>
            <a:br>
              <a:rPr lang="pt-PT" sz="4400" dirty="0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pt-PT" sz="4400" dirty="0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PT" sz="4400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Marcador de Posição do Texto 6" hidden="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 dirty="0">
              <a:solidFill>
                <a:srgbClr val="7186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71600" y="1227394"/>
            <a:ext cx="7427168" cy="157023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Права та обов’язки </a:t>
            </a:r>
            <a:endParaRPr lang="pt-PT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99600" y="3501008"/>
            <a:ext cx="7427168" cy="157023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>
                <a:solidFill>
                  <a:schemeClr val="accent1">
                    <a:lumMod val="75000"/>
                  </a:schemeClr>
                </a:solidFill>
              </a:rPr>
              <a:t>Працівники та роботодавці </a:t>
            </a:r>
            <a:endParaRPr lang="pt-PT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1017" y="1700808"/>
            <a:ext cx="8549455" cy="3760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Укладення договору про виконання тимчасової роботи неліцензованими ЕТТ (фірми з тимчасового працевлаштування) несе певну відповідальність за вимогами працівника, що виникають: </a:t>
            </a:r>
          </a:p>
          <a:p>
            <a:pPr algn="just">
              <a:lnSpc>
                <a:spcPct val="150000"/>
              </a:lnSpc>
              <a:buClr>
                <a:srgbClr val="008000"/>
              </a:buClr>
            </a:pP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     - трудовий договір, його порушення або розірвання за останні 3 роки, а також відповідні соціальні виплати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Clr>
                <a:srgbClr val="008000"/>
              </a:buClr>
            </a:pP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Clr>
                <a:srgbClr val="008000"/>
              </a:buClr>
            </a:pPr>
            <a:endParaRPr lang="pt-PT" sz="8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uk-UA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Список ліцензованих ЕТТ можна переглянути за посиланням </a:t>
            </a: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</a:t>
            </a: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</a:t>
            </a:r>
            <a:r>
              <a:rPr lang="pt-PT" sz="1600" b="1" dirty="0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www.iefp.pt/empresas-trabalho-temporario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Clr>
                <a:srgbClr val="008000"/>
              </a:buClr>
            </a:pPr>
            <a:endParaRPr lang="pt-PT" sz="8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Marcador de Posição do Texto 3"/>
          <p:cNvSpPr txBox="1">
            <a:spLocks/>
          </p:cNvSpPr>
          <p:nvPr/>
        </p:nvSpPr>
        <p:spPr>
          <a:xfrm>
            <a:off x="271017" y="620688"/>
            <a:ext cx="8856984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uk-UA" sz="9600" b="1">
                <a:solidFill>
                  <a:srgbClr val="E98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Загальні положення щодо тимчасової роботи </a:t>
            </a:r>
            <a:endParaRPr lang="pt-PT" sz="2000" b="1" dirty="0">
              <a:solidFill>
                <a:srgbClr val="E983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16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1772816"/>
            <a:ext cx="7560840" cy="3181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8000"/>
              </a:buClr>
            </a:pPr>
            <a:endParaRPr lang="pt-PT" sz="8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ETT і роботодавець, а також їх відповідні менеджери, адміністратори або директори, а також сторони, які з ETT або користувачем перебувають у відносинах взаємної участі, домену або групі, несуть однакову відповідальність за: </a:t>
            </a:r>
          </a:p>
          <a:p>
            <a:pPr algn="just">
              <a:lnSpc>
                <a:spcPct val="150000"/>
              </a:lnSpc>
              <a:buClr>
                <a:srgbClr val="008000"/>
              </a:buClr>
            </a:pP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       -  виплату боргів перед робітником </a:t>
            </a:r>
          </a:p>
          <a:p>
            <a:pPr algn="just">
              <a:lnSpc>
                <a:spcPct val="150000"/>
              </a:lnSpc>
              <a:buClr>
                <a:srgbClr val="008000"/>
              </a:buClr>
            </a:pPr>
            <a:r>
              <a:rPr lang="uk-UA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</a:t>
            </a: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-  виплату відповідних соціальних нарахувань</a:t>
            </a:r>
          </a:p>
          <a:p>
            <a:pPr algn="just">
              <a:lnSpc>
                <a:spcPct val="150000"/>
              </a:lnSpc>
              <a:buClr>
                <a:srgbClr val="008000"/>
              </a:buClr>
            </a:pPr>
            <a:r>
              <a:rPr lang="uk-UA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</a:t>
            </a:r>
            <a:r>
              <a:rPr lang="uk-UA" sz="16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- а також сплату відповідних штрафів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Marcador de Posição do Texto 3"/>
          <p:cNvSpPr txBox="1">
            <a:spLocks/>
          </p:cNvSpPr>
          <p:nvPr/>
        </p:nvSpPr>
        <p:spPr>
          <a:xfrm>
            <a:off x="203040" y="620688"/>
            <a:ext cx="885698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70000"/>
              </a:lnSpc>
            </a:pPr>
            <a:r>
              <a:rPr lang="uk-UA" sz="2000" b="1">
                <a:solidFill>
                  <a:srgbClr val="E98300"/>
                </a:solidFill>
                <a:latin typeface="Verdana" panose="020B0604030504040204" pitchFamily="34" charset="0"/>
              </a:rPr>
              <a:t>Загальні положення щодо тимчасової роботи </a:t>
            </a:r>
            <a:endParaRPr lang="pt-PT" sz="2000" b="1" dirty="0">
              <a:solidFill>
                <a:srgbClr val="E983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758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/>
          <a:srcRect t="13490" r="45399" b="11425"/>
          <a:stretch/>
        </p:blipFill>
        <p:spPr bwMode="auto">
          <a:xfrm>
            <a:off x="2339752" y="3140968"/>
            <a:ext cx="4679356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95536" y="260648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PT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az-Cyrl-AZ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Для отримання додаткової інформації ви можете </a:t>
            </a:r>
            <a:r>
              <a:rPr lang="pt-PT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звернутися</a:t>
            </a:r>
            <a:r>
              <a:rPr lang="az-Cyrl-AZ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до нас</a:t>
            </a:r>
            <a:r>
              <a:rPr lang="az-Cyrl-AZ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через </a:t>
            </a:r>
            <a:r>
              <a:rPr lang="pt-PT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ACT Digital Desk, </a:t>
            </a:r>
            <a:r>
              <a:rPr lang="az-Cyrl-AZ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онлайн-платформу, де </a:t>
            </a:r>
            <a:r>
              <a:rPr lang="pt-PT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ACT </a:t>
            </a:r>
            <a:r>
              <a:rPr lang="az-Cyrl-AZ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надає вам важливу інформацію, різноманітні послуги та можливість надсилати запити </a:t>
            </a:r>
            <a:r>
              <a:rPr lang="pt-PT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за наступним посиланням:</a:t>
            </a:r>
          </a:p>
          <a:p>
            <a:pPr algn="just">
              <a:lnSpc>
                <a:spcPct val="150000"/>
              </a:lnSpc>
            </a:pPr>
            <a:r>
              <a:rPr lang="pt-PT" b="1" u="sng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</a:t>
            </a:r>
            <a:r>
              <a:rPr lang="pt-PT" b="1" u="sng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://www.act.gov.pt/(pt-PT)/bdact/Paginas/default.aspx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PT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451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3"/>
          <p:cNvSpPr txBox="1">
            <a:spLocks/>
          </p:cNvSpPr>
          <p:nvPr/>
        </p:nvSpPr>
        <p:spPr>
          <a:xfrm>
            <a:off x="-612576" y="944421"/>
            <a:ext cx="8856984" cy="1030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000" b="1" dirty="0">
                <a:solidFill>
                  <a:srgbClr val="E98300"/>
                </a:solidFill>
                <a:latin typeface="Verdana" panose="020B0604030504040204" pitchFamily="34" charset="0"/>
              </a:rPr>
              <a:t>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706" y="4060649"/>
            <a:ext cx="1231324" cy="174078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427" y="5005913"/>
            <a:ext cx="1324789" cy="173024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" t="-3113" r="5209" b="34385"/>
          <a:stretch/>
        </p:blipFill>
        <p:spPr>
          <a:xfrm>
            <a:off x="789183" y="4898834"/>
            <a:ext cx="1478561" cy="1837328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179512" y="47667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>
              <a:lnSpc>
                <a:spcPct val="150000"/>
              </a:lnSpc>
            </a:pPr>
            <a:r>
              <a:rPr lang="az-Cyrl-AZ" sz="1600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Ви можете ознайомитися з набором листівок, які мають на меті розповісти та продемонструвати</a:t>
            </a:r>
            <a:r>
              <a:rPr lang="pt-PT" sz="1600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в простий і доступний </a:t>
            </a:r>
            <a:r>
              <a:rPr lang="az-Cyrl-AZ" sz="1600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1600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спосіб</a:t>
            </a:r>
            <a:r>
              <a:rPr lang="az-Cyrl-AZ" sz="1600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PT" sz="1600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правила</a:t>
            </a:r>
            <a:r>
              <a:rPr lang="az-Cyrl-AZ" sz="1600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дотримання різних аспектів трудового законодавства за</a:t>
            </a:r>
            <a:r>
              <a:rPr lang="pt-PT" sz="1600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наступними адресами</a:t>
            </a:r>
            <a:r>
              <a:rPr lang="az-Cyrl-AZ" sz="1600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34596" y="1718257"/>
            <a:ext cx="6678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</a:pPr>
            <a:r>
              <a:rPr lang="pt-PT" sz="1200" b="1" dirty="0">
                <a:solidFill>
                  <a:srgbClr val="E983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https://www.act.gov.pt/(pt-PT)/Publicacoes/Folhetos/relacoestrabalho/Paginas/default.aspx</a:t>
            </a:r>
            <a:endParaRPr lang="pt-PT" sz="1200" b="1" dirty="0">
              <a:solidFill>
                <a:srgbClr val="E983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t">
              <a:lnSpc>
                <a:spcPct val="150000"/>
              </a:lnSpc>
            </a:pPr>
            <a:endParaRPr lang="pt-PT" sz="1200" b="1" dirty="0">
              <a:solidFill>
                <a:srgbClr val="E983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t">
              <a:lnSpc>
                <a:spcPct val="150000"/>
              </a:lnSpc>
            </a:pPr>
            <a:r>
              <a:rPr lang="pt-PT" sz="1200" b="1" u="sng" dirty="0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https://www.act.gov.pt/(pt-PT)/Publicacoes/Folhetos/locaistrabalho/Paginas/default.aspx</a:t>
            </a:r>
            <a:endParaRPr lang="pt-PT" sz="1200" b="1" u="sn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t">
              <a:lnSpc>
                <a:spcPct val="150000"/>
              </a:lnSpc>
            </a:pPr>
            <a:endParaRPr lang="pt-PT" sz="1200" b="1" u="sn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t">
              <a:lnSpc>
                <a:spcPct val="150000"/>
              </a:lnSpc>
            </a:pPr>
            <a:r>
              <a:rPr lang="pt-PT" sz="1200" b="1" u="sng" dirty="0"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https://www.act.gov.pt/(pt-PT)/Publicacoes/Folhetos/Setoresdeatividade/Paginas/default.aspx</a:t>
            </a:r>
            <a:endParaRPr lang="pt-PT" sz="1200" b="1" u="sn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t">
              <a:lnSpc>
                <a:spcPct val="150000"/>
              </a:lnSpc>
            </a:pPr>
            <a:endParaRPr lang="pt-PT" sz="1200" b="1" u="sn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t">
              <a:lnSpc>
                <a:spcPct val="150000"/>
              </a:lnSpc>
            </a:pPr>
            <a:r>
              <a:rPr lang="pt-PT" sz="1200" b="1" u="sng" dirty="0">
                <a:latin typeface="Verdana" panose="020B0604030504040204" pitchFamily="34" charset="0"/>
                <a:ea typeface="Verdana" panose="020B0604030504040204" pitchFamily="34" charset="0"/>
                <a:hlinkClick r:id="rId8"/>
              </a:rPr>
              <a:t>https://www.act.gov.pt/(pt-PT)/Publicacoes/Folhetos/riscosatividadetrabalho/Paginas/default.aspx</a:t>
            </a:r>
            <a:endParaRPr lang="pt-PT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23403" r="36613" b="1238"/>
          <a:stretch/>
        </p:blipFill>
        <p:spPr>
          <a:xfrm>
            <a:off x="7037605" y="1489469"/>
            <a:ext cx="1604630" cy="22732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5411" y="4998082"/>
            <a:ext cx="1344330" cy="17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964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67544" y="903119"/>
            <a:ext cx="8136904" cy="6054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z-Cyrl-AZ" sz="2000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Ви також можете </a:t>
            </a:r>
            <a:r>
              <a:rPr lang="pt-PT" sz="2000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зв’язатися </a:t>
            </a:r>
            <a:r>
              <a:rPr lang="az-Cyrl-AZ" sz="2000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з нами </a:t>
            </a:r>
            <a:r>
              <a:rPr lang="pt-PT" sz="2000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</a:t>
            </a:r>
            <a:r>
              <a:rPr lang="az-Cyrl-AZ" sz="2000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endParaRPr lang="pt-PT" sz="2000" b="0" i="0">
              <a:solidFill>
                <a:srgbClr val="008B95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000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pt-PT" sz="2000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pt-PT" sz="2000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телефоном: </a:t>
            </a:r>
            <a:r>
              <a:rPr lang="uk-UA" sz="2000" b="1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300 069 300 (будні з 9:00 до 12:30 – вартість дзвінків на стаціонарні телефони залежно від тарифного плану)</a:t>
            </a:r>
            <a:endParaRPr lang="pt-PT" sz="2000" b="1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000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 - додаткова інформація </a:t>
            </a:r>
            <a:r>
              <a:rPr lang="az-Cyrl-AZ" sz="2000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через</a:t>
            </a:r>
            <a:r>
              <a:rPr lang="pt-PT" sz="2000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електронні носії</a:t>
            </a:r>
            <a:r>
              <a:rPr lang="pt-PT" sz="2000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доступна</a:t>
            </a:r>
            <a:r>
              <a:rPr lang="az-Cyrl-AZ" sz="2000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за адресою</a:t>
            </a:r>
            <a:r>
              <a:rPr lang="pt-PT" sz="2000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pt-PT" sz="2400" u="sng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</a:t>
            </a:r>
            <a:r>
              <a:rPr lang="pt-PT" sz="2400" u="sng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://www.act.gov.pt/(pt-PT)/bdact/Paginas/default.aspx</a:t>
            </a:r>
            <a:r>
              <a:rPr lang="pt-PT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pt-PT" sz="2400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PT" sz="2400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PT" sz="2000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- о</a:t>
            </a:r>
            <a:r>
              <a:rPr lang="az-Cyrl-AZ" sz="2000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бслуговування</a:t>
            </a:r>
            <a:r>
              <a:rPr lang="pt-PT" sz="2000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персонально</a:t>
            </a:r>
            <a:r>
              <a:rPr lang="az-Cyrl-AZ" sz="2000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за попереднім записом через службу </a:t>
            </a:r>
            <a:r>
              <a:rPr lang="pt-PT" sz="2000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Siga (</a:t>
            </a:r>
            <a:r>
              <a:rPr lang="az-Cyrl-AZ" sz="2000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доступно в додатку </a:t>
            </a:r>
            <a:r>
              <a:rPr lang="pt-PT" sz="2000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Siga </a:t>
            </a:r>
            <a:r>
              <a:rPr lang="az-Cyrl-AZ" sz="2000" b="0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або через</a:t>
            </a:r>
            <a:r>
              <a:rPr lang="pt-PT" sz="2000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pt-PT" sz="2400" u="sng" dirty="0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https://siga.marcacaodeatendimento.pt/</a:t>
            </a:r>
            <a:r>
              <a:rPr lang="pt-PT" sz="2400" dirty="0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</a:p>
          <a:p>
            <a:r>
              <a:rPr lang="pt-PT" sz="2400" dirty="0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PT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68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29798" y="4941168"/>
            <a:ext cx="813690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PT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PT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23928" y="3861048"/>
            <a:ext cx="48965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008B95"/>
                </a:solidFill>
                <a:latin typeface="Times New Roman" panose="02020603050405020304" pitchFamily="18" charset="0"/>
                <a:ea typeface="Verdana" panose="020B0604030504040204" pitchFamily="34" charset="0"/>
              </a:rPr>
              <a:t>___________.___________@act.gov.pt</a:t>
            </a:r>
            <a:endParaRPr lang="pt-PT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162880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Дякуємо за увагу</a:t>
            </a:r>
            <a:endParaRPr lang="pt-PT" sz="3200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3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exto 6" hidden="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 dirty="0">
              <a:solidFill>
                <a:srgbClr val="7186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0266" y="953022"/>
            <a:ext cx="842493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601"/>
              </a:spcAft>
              <a:buSzPct val="90000"/>
              <a:defRPr/>
            </a:pPr>
            <a:endParaRPr lang="pt-PT" altLang="pt-PT" sz="2000" b="1">
              <a:solidFill>
                <a:srgbClr val="E9830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601"/>
              </a:spcAft>
              <a:buClr>
                <a:srgbClr val="669900"/>
              </a:buClr>
              <a:buSzPct val="90000"/>
              <a:defRPr/>
            </a:pPr>
            <a:r>
              <a:rPr lang="pt-PT" altLang="pt-PT" sz="2000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uk-UA" altLang="pt-PT" sz="2000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Іноземний працівник або особа без громадянства</a:t>
            </a:r>
            <a:r>
              <a:rPr lang="pt-PT" altLang="pt-PT" sz="2000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601"/>
              </a:spcAft>
              <a:buClr>
                <a:srgbClr val="669900"/>
              </a:buClr>
              <a:buSzPct val="90000"/>
              <a:defRPr/>
            </a:pPr>
            <a:endParaRPr lang="pt-PT" altLang="pt-PT" sz="2000" b="1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601"/>
              </a:spcAft>
              <a:buClr>
                <a:srgbClr val="669900"/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lang="uk-UA" sz="20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</a:t>
            </a:r>
            <a:r>
              <a:rPr lang="uk-UA" sz="20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ає такі ж самі права і несе </a:t>
            </a:r>
            <a:r>
              <a:rPr lang="uk-UA" sz="20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такі</a:t>
            </a:r>
            <a:r>
              <a:rPr lang="uk-UA" sz="20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ж самі обов’язки, що і португальський працівник</a:t>
            </a:r>
            <a:r>
              <a:rPr lang="az-Cyrl-AZ" sz="2000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 </a:t>
            </a:r>
            <a:endParaRPr lang="pt-PT" altLang="pt-PT" sz="20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601"/>
              </a:spcAft>
              <a:buClr>
                <a:srgbClr val="669900"/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lang="uk-UA" sz="20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має право на рівні можливості та ставлення</a:t>
            </a:r>
            <a:endParaRPr lang="pt-PT" sz="20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601"/>
              </a:spcAft>
              <a:buClr>
                <a:srgbClr val="669900"/>
              </a:buClr>
              <a:buSzPct val="90000"/>
              <a:defRPr/>
            </a:pPr>
            <a:endParaRPr lang="pt-PT" sz="20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601"/>
              </a:spcAft>
              <a:buClr>
                <a:srgbClr val="669900"/>
              </a:buClr>
              <a:buSzPct val="90000"/>
              <a:defRPr/>
            </a:pPr>
            <a:r>
              <a:rPr lang="pt-PT" alt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4" name="Retângulo 3"/>
          <p:cNvSpPr/>
          <p:nvPr/>
        </p:nvSpPr>
        <p:spPr>
          <a:xfrm>
            <a:off x="323528" y="683985"/>
            <a:ext cx="835292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601"/>
              </a:spcAft>
              <a:buSzPct val="90000"/>
              <a:defRPr/>
            </a:pPr>
            <a:r>
              <a:rPr lang="uk-UA" altLang="pt-PT" sz="2500" b="1">
                <a:solidFill>
                  <a:srgbClr val="E98300"/>
                </a:solidFill>
                <a:latin typeface="Verdana" panose="020B0604030504040204" pitchFamily="34" charset="0"/>
              </a:rPr>
              <a:t>Рівноправність і недискримінація</a:t>
            </a:r>
            <a:endParaRPr lang="pt-PT" altLang="pt-PT" sz="2500" dirty="0">
              <a:solidFill>
                <a:srgbClr val="E98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2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exto 6" hidden="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 dirty="0">
              <a:solidFill>
                <a:srgbClr val="7186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76691" y="922512"/>
            <a:ext cx="8280920" cy="5570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1"/>
              </a:spcAft>
              <a:buClr>
                <a:srgbClr val="669900"/>
              </a:buClr>
              <a:buSzPct val="90000"/>
              <a:defRPr/>
            </a:pPr>
            <a:r>
              <a:rPr lang="pt-PT" altLang="pt-PT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Жоднен працівник</a:t>
            </a:r>
            <a:r>
              <a:rPr lang="az-Cyrl-AZ" sz="2000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az-Cyrl-AZ" sz="20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не може </a:t>
            </a:r>
            <a:r>
              <a:rPr lang="uk-UA" sz="20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понести збитки, бути</a:t>
            </a:r>
            <a:r>
              <a:rPr lang="az-Cyrl-AZ" sz="20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20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позбавлений</a:t>
            </a:r>
            <a:r>
              <a:rPr lang="az-Cyrl-AZ" sz="20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будь-яких прав чи звільнений від будь-яких обов’язків за ознаками походження, віку, статі, сексуальної орієнтації, гендерної ідентичності, сімейного стану,</a:t>
            </a:r>
            <a:r>
              <a:rPr lang="uk-UA" sz="20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az-Cyrl-AZ" sz="20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економічного становища, освіти, походження чи соціального стану, генетичної спадщини</a:t>
            </a:r>
            <a:r>
              <a:rPr lang="uk-UA" sz="20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зниженої</a:t>
            </a:r>
            <a:r>
              <a:rPr lang="az-Cyrl-AZ" sz="20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працездатність, інвалідність, </a:t>
            </a:r>
            <a:r>
              <a:rPr lang="uk-UA" sz="20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наявності </a:t>
            </a:r>
            <a:r>
              <a:rPr lang="az-Cyrl-AZ" sz="20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хронічн</a:t>
            </a:r>
            <a:r>
              <a:rPr lang="uk-UA" sz="20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ого </a:t>
            </a:r>
            <a:r>
              <a:rPr lang="az-Cyrl-AZ" sz="20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захворювання, </a:t>
            </a:r>
            <a:r>
              <a:rPr lang="uk-UA" sz="20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національності</a:t>
            </a:r>
            <a:r>
              <a:rPr lang="az-Cyrl-AZ" sz="20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uk-UA" sz="20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етнічного</a:t>
            </a:r>
            <a:r>
              <a:rPr lang="az-Cyrl-AZ" sz="20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чи расов</a:t>
            </a:r>
            <a:r>
              <a:rPr lang="uk-UA" sz="20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ого</a:t>
            </a:r>
            <a:r>
              <a:rPr lang="az-Cyrl-AZ" sz="20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походження, територі</a:t>
            </a:r>
            <a:r>
              <a:rPr lang="uk-UA" sz="20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ї</a:t>
            </a:r>
            <a:r>
              <a:rPr lang="az-Cyrl-AZ" sz="20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походження, мов</a:t>
            </a:r>
            <a:r>
              <a:rPr lang="uk-UA" sz="20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az-Cyrl-AZ" sz="20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uk-UA" sz="20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релігії</a:t>
            </a:r>
            <a:r>
              <a:rPr lang="az-Cyrl-AZ" sz="20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uk-UA" sz="20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політичних</a:t>
            </a:r>
            <a:r>
              <a:rPr lang="az-Cyrl-AZ" sz="20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чи </a:t>
            </a:r>
            <a:r>
              <a:rPr lang="uk-UA" sz="20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ідеологічних</a:t>
            </a:r>
            <a:r>
              <a:rPr lang="az-Cyrl-AZ" sz="20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uk-UA" sz="20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переконань</a:t>
            </a:r>
            <a:r>
              <a:rPr lang="az-Cyrl-AZ" sz="20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або реалізації своїх прав на материнство та батьківство.</a:t>
            </a:r>
            <a:endParaRPr lang="pt-PT" altLang="pt-PT" sz="20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63716" y="365437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601"/>
              </a:spcAft>
              <a:buSzPct val="90000"/>
              <a:defRPr/>
            </a:pPr>
            <a:r>
              <a:rPr lang="pt-PT" altLang="pt-PT" sz="2500" b="1">
                <a:solidFill>
                  <a:srgbClr val="E98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Рівноправність і недискримінація</a:t>
            </a:r>
            <a:endParaRPr lang="pt-PT" altLang="pt-PT" sz="2500" dirty="0">
              <a:solidFill>
                <a:srgbClr val="E98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75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exto 6" hidden="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 dirty="0">
              <a:solidFill>
                <a:srgbClr val="7186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21550" y="332656"/>
            <a:ext cx="80108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1983" algn="ctr">
              <a:spcBef>
                <a:spcPct val="20000"/>
              </a:spcBef>
              <a:spcAft>
                <a:spcPts val="601"/>
              </a:spcAft>
              <a:buClr>
                <a:srgbClr val="669900"/>
              </a:buClr>
              <a:buSzPct val="90000"/>
              <a:defRPr/>
            </a:pPr>
            <a:r>
              <a:rPr lang="pt-PT" altLang="pt-PT" sz="2500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Форма та зміст </a:t>
            </a:r>
            <a:r>
              <a:rPr lang="uk-UA" altLang="pt-PT" sz="2500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договору </a:t>
            </a:r>
            <a:endParaRPr lang="pt-PT" altLang="pt-PT" sz="2500" b="1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341983" algn="ctr">
              <a:spcBef>
                <a:spcPct val="20000"/>
              </a:spcBef>
              <a:spcAft>
                <a:spcPts val="601"/>
              </a:spcAft>
              <a:buClr>
                <a:srgbClr val="669900"/>
              </a:buClr>
              <a:buSzPct val="90000"/>
              <a:defRPr/>
            </a:pPr>
            <a:r>
              <a:rPr lang="pt-PT" altLang="pt-PT" sz="2500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іноземним працівником</a:t>
            </a:r>
            <a:endParaRPr lang="pt-PT" altLang="pt-PT" sz="2500" b="1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19" y="1194430"/>
            <a:ext cx="8595955" cy="4865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1"/>
              </a:spcAft>
              <a:buClr>
                <a:srgbClr val="669900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uk-UA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Письмова форма договору </a:t>
            </a:r>
            <a:endParaRPr lang="pt-PT" sz="1600" b="1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1"/>
              </a:spcAft>
              <a:buClr>
                <a:srgbClr val="669900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Ідентифікація </a:t>
            </a:r>
            <a:r>
              <a:rPr lang="uk-UA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презентація </a:t>
            </a: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сторін</a:t>
            </a:r>
          </a:p>
          <a:p>
            <a:pPr marL="285750" indent="-285750" algn="just">
              <a:lnSpc>
                <a:spcPct val="150000"/>
              </a:lnSpc>
              <a:spcAft>
                <a:spcPts val="601"/>
              </a:spcAft>
              <a:buClr>
                <a:srgbClr val="669900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Відповідні аспекти для забезпечення діяльності за</a:t>
            </a:r>
            <a:r>
              <a:rPr lang="uk-UA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договором</a:t>
            </a:r>
            <a:r>
              <a:rPr 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601"/>
              </a:spcAft>
              <a:buClr>
                <a:srgbClr val="669900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az-Cyrl-AZ" sz="14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</a:t>
            </a:r>
            <a:r>
              <a:rPr lang="pt-PT" sz="14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одаток з ідентифікацією та місцем проживання </a:t>
            </a:r>
            <a:r>
              <a:rPr lang="pt-PT" sz="1400" b="1" u="sng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особи чи осіб</a:t>
            </a:r>
            <a:r>
              <a:rPr lang="uk-UA" sz="1400" b="1" u="sng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sz="1400" b="1" u="sng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 отримають</a:t>
            </a:r>
            <a:r>
              <a:rPr lang="pt-PT" sz="14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пенсію у випадку смерті в наслідок нещасного випадку на виробництві чи професійного захворювання</a:t>
            </a:r>
            <a:endParaRPr lang="pt-PT" sz="14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601"/>
              </a:spcAft>
              <a:buClr>
                <a:srgbClr val="669900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pt-PT" sz="14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копії договору, що залишається у роботодавця, повинні бути прикріплені документи що підтверджують </a:t>
            </a:r>
            <a:r>
              <a:rPr lang="az-Cyrl-AZ" sz="14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виконання юридичних зобов’язань щодо в’їзду та перебування або проживання іноземного громадянина, а до решти примірників – копії цих же документів. </a:t>
            </a:r>
            <a:endParaRPr lang="pt-PT" sz="1400" b="1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2" indent="-285750" algn="just">
              <a:lnSpc>
                <a:spcPct val="150000"/>
              </a:lnSpc>
              <a:spcAft>
                <a:spcPts val="601"/>
              </a:spcAft>
              <a:buClr>
                <a:srgbClr val="669900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pt-PT" altLang="pt-PT" sz="14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az-Cyrl-AZ" sz="14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Якщо громадяни України звертаються за тимчасовим захистом,</a:t>
            </a:r>
            <a:r>
              <a:rPr lang="uk-UA" sz="14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то мають зареєструватися </a:t>
            </a:r>
            <a:r>
              <a:rPr lang="az-Cyrl-AZ" sz="1400" b="1" i="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на платформі </a:t>
            </a:r>
            <a:r>
              <a:rPr lang="pt-PT" b="1">
                <a:solidFill>
                  <a:srgbClr val="008B95"/>
                </a:solidFill>
              </a:rPr>
              <a:t> </a:t>
            </a:r>
            <a:r>
              <a:rPr lang="pt-PT" u="sng">
                <a:hlinkClick r:id="rId3"/>
              </a:rPr>
              <a:t>SEFforUkraine.sef.pt</a:t>
            </a:r>
            <a:r>
              <a:rPr lang="pt-PT" u="sng"/>
              <a:t>  </a:t>
            </a:r>
            <a:r>
              <a:rPr lang="pt-PT"/>
              <a:t> - </a:t>
            </a:r>
            <a:r>
              <a:rPr lang="pt-PT" sz="14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тимчасовий захист </a:t>
            </a:r>
            <a:endParaRPr lang="pt-PT" altLang="pt-PT" sz="14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252" y="5837981"/>
            <a:ext cx="676214" cy="44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7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exto 6" hidden="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 dirty="0">
              <a:solidFill>
                <a:srgbClr val="7186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536" y="1484784"/>
            <a:ext cx="8208912" cy="5339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1"/>
              </a:spcAft>
              <a:buClr>
                <a:srgbClr val="669900"/>
              </a:buClr>
              <a:buSzPct val="90000"/>
              <a:defRPr/>
            </a:pPr>
            <a:r>
              <a:rPr lang="pt-PT" alt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 укладання та розірвання</a:t>
            </a:r>
            <a:r>
              <a:rPr lang="uk-UA" alt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договору </a:t>
            </a:r>
            <a:r>
              <a:rPr lang="pt-PT" alt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 іноземним працівником необхідно повідомити органи соціального захисту та АСТ(Орган з врегулювання умов праці) за </a:t>
            </a:r>
            <a:r>
              <a:rPr lang="pt-PT" altLang="pt-PT" sz="1600" b="1" u="sng">
                <a:solidFill>
                  <a:srgbClr val="4110B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електронним посиланням</a:t>
            </a:r>
            <a:r>
              <a:rPr lang="pt-PT" altLang="pt-PT" sz="1600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PT" alt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PT" altLang="pt-PT" sz="1600" b="1" dirty="0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PT" sz="1600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PT" sz="1600" b="1" u="sng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потрібно інформувати АСТ про прийняття на роботу громадян таких країн:</a:t>
            </a:r>
            <a:endParaRPr lang="pt-PT" sz="1600" b="1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az-Cyrl-AZ" sz="1600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- </a:t>
            </a:r>
            <a:r>
              <a:rPr lang="pt-PT" sz="1600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з </a:t>
            </a:r>
            <a:r>
              <a:rPr lang="az-Cyrl-AZ" sz="1600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Європейського Союзу; </a:t>
            </a:r>
            <a:endParaRPr lang="pt-PT" sz="1600" b="0" i="0">
              <a:solidFill>
                <a:srgbClr val="4D5156"/>
              </a:solidFill>
              <a:effectLst/>
              <a:latin typeface="Roboto" panose="02000000000000000000" pitchFamily="2" charset="0"/>
            </a:endParaRPr>
          </a:p>
          <a:p>
            <a:r>
              <a:rPr lang="az-Cyrl-AZ" sz="1600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- з Ісландії; </a:t>
            </a:r>
            <a:endParaRPr lang="pt-PT" sz="1600" b="0" i="0">
              <a:solidFill>
                <a:srgbClr val="4D5156"/>
              </a:solidFill>
              <a:effectLst/>
              <a:latin typeface="Roboto" panose="02000000000000000000" pitchFamily="2" charset="0"/>
            </a:endParaRPr>
          </a:p>
          <a:p>
            <a:r>
              <a:rPr lang="az-Cyrl-AZ" sz="1600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- з Ліхтенштейну;</a:t>
            </a:r>
            <a:endParaRPr lang="pt-PT" sz="1600" b="0" i="0">
              <a:solidFill>
                <a:srgbClr val="4D5156"/>
              </a:solidFill>
              <a:effectLst/>
              <a:latin typeface="Roboto" panose="02000000000000000000" pitchFamily="2" charset="0"/>
            </a:endParaRPr>
          </a:p>
          <a:p>
            <a:r>
              <a:rPr lang="az-Cyrl-AZ" sz="1600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 - з Норвегії;</a:t>
            </a:r>
            <a:endParaRPr lang="pt-PT" sz="1600" b="0" i="0">
              <a:solidFill>
                <a:srgbClr val="4D5156"/>
              </a:solidFill>
              <a:effectLst/>
              <a:latin typeface="Roboto" panose="02000000000000000000" pitchFamily="2" charset="0"/>
            </a:endParaRPr>
          </a:p>
          <a:p>
            <a:r>
              <a:rPr lang="az-Cyrl-AZ" sz="1600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 - з Швейцарії; </a:t>
            </a:r>
            <a:endParaRPr lang="pt-PT" sz="1600" b="0" i="0">
              <a:solidFill>
                <a:srgbClr val="4D5156"/>
              </a:solidFill>
              <a:effectLst/>
              <a:latin typeface="Roboto" panose="02000000000000000000" pitchFamily="2" charset="0"/>
            </a:endParaRPr>
          </a:p>
          <a:p>
            <a:r>
              <a:rPr lang="pt-PT" sz="1600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 -</a:t>
            </a:r>
            <a:r>
              <a:rPr lang="az-Cyrl-AZ" sz="1600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з Туреччини; </a:t>
            </a:r>
            <a:endParaRPr lang="pt-PT" sz="1600" b="0" i="0">
              <a:solidFill>
                <a:srgbClr val="4D5156"/>
              </a:solidFill>
              <a:effectLst/>
              <a:latin typeface="Roboto" panose="02000000000000000000" pitchFamily="2" charset="0"/>
            </a:endParaRPr>
          </a:p>
          <a:p>
            <a:r>
              <a:rPr lang="pt-PT" sz="1600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az-Cyrl-AZ" sz="1600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- з Кабо-Верде; </a:t>
            </a:r>
            <a:endParaRPr lang="pt-PT" sz="1600" b="0" i="0">
              <a:solidFill>
                <a:srgbClr val="4D5156"/>
              </a:solidFill>
              <a:effectLst/>
              <a:latin typeface="Roboto" panose="02000000000000000000" pitchFamily="2" charset="0"/>
            </a:endParaRPr>
          </a:p>
          <a:p>
            <a:r>
              <a:rPr lang="az-Cyrl-AZ" sz="1600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- з Гвінеї-Бісау; </a:t>
            </a:r>
            <a:endParaRPr lang="pt-PT" sz="1600" b="0" i="0">
              <a:solidFill>
                <a:srgbClr val="4D5156"/>
              </a:solidFill>
              <a:effectLst/>
              <a:latin typeface="Roboto" panose="02000000000000000000" pitchFamily="2" charset="0"/>
            </a:endParaRPr>
          </a:p>
          <a:p>
            <a:r>
              <a:rPr lang="az-Cyrl-AZ" sz="1600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- з Сан-Томе і Прінсіпі; рівноправний статус); </a:t>
            </a:r>
            <a:endParaRPr lang="pt-PT" sz="1600" b="0" i="0">
              <a:solidFill>
                <a:srgbClr val="4D5156"/>
              </a:solidFill>
              <a:effectLst/>
              <a:latin typeface="Roboto" panose="02000000000000000000" pitchFamily="2" charset="0"/>
            </a:endParaRPr>
          </a:p>
          <a:p>
            <a:r>
              <a:rPr lang="az-Cyrl-AZ" sz="1600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- з Бразилії (за умови, що вона подала заявку на отримання статуту про рівні права); </a:t>
            </a:r>
            <a:endParaRPr lang="pt-PT" sz="1600" b="0" i="0">
              <a:solidFill>
                <a:srgbClr val="4D5156"/>
              </a:solidFill>
              <a:effectLst/>
              <a:latin typeface="Roboto" panose="02000000000000000000" pitchFamily="2" charset="0"/>
            </a:endParaRPr>
          </a:p>
          <a:p>
            <a:r>
              <a:rPr lang="az-Cyrl-AZ" sz="1600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- зі Сполученого Королівства (за умови, що це захищено Угодою про вихід).</a:t>
            </a:r>
            <a:endParaRPr lang="pt-PT" sz="1600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1"/>
              </a:spcAft>
              <a:buSzPct val="90000"/>
              <a:defRPr/>
            </a:pPr>
            <a:endParaRPr lang="pt-PT" alt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548680"/>
            <a:ext cx="9144000" cy="59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1"/>
              </a:spcAft>
              <a:buClr>
                <a:srgbClr val="669900"/>
              </a:buClr>
              <a:buSzPct val="90000"/>
              <a:defRPr/>
            </a:pPr>
            <a:r>
              <a:rPr lang="pt-PT" altLang="pt-PT" sz="2500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Зв’язок з АСТ(</a:t>
            </a:r>
            <a:r>
              <a:rPr lang="pt-PT" altLang="pt-PT" sz="2000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Органом врегулювання умов праці)</a:t>
            </a:r>
            <a:endParaRPr lang="pt-PT" altLang="pt-PT" sz="2000" b="1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537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exto 6" hidden="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 dirty="0">
              <a:solidFill>
                <a:srgbClr val="7186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454169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601"/>
              </a:spcAft>
              <a:buSzPct val="90000"/>
              <a:defRPr/>
            </a:pPr>
            <a:r>
              <a:rPr lang="uk-UA" altLang="pt-PT" sz="2500" b="1">
                <a:solidFill>
                  <a:srgbClr val="E98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Оплата праці </a:t>
            </a:r>
            <a:endParaRPr lang="pt-PT" altLang="pt-PT" sz="2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17596" y="931223"/>
            <a:ext cx="8402876" cy="631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1"/>
              </a:spcAft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uk-UA" sz="160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Усім працівникам </a:t>
            </a:r>
            <a:r>
              <a:rPr lang="uk-UA" sz="1600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має бути гарантована </a:t>
            </a:r>
            <a:r>
              <a:rPr lang="uk-UA" sz="160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національна мінімальна заробітна плата, яка в 2022 році становить 705,00 євро</a:t>
            </a:r>
            <a:r>
              <a:rPr lang="pt-PT" sz="160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pt-PT" altLang="pt-PT" sz="160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1"/>
              </a:spcAft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uk-UA" sz="160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Існують заробітні плати, які встановлені в IRCT, що застосовуються до кожного сектора діяльності, і можуть бути вищими. Роботодавець може вільно укладати </a:t>
            </a:r>
            <a:r>
              <a:rPr lang="uk-UA" sz="1600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договір</a:t>
            </a:r>
            <a:r>
              <a:rPr lang="uk-UA" sz="160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вище цієї вартості.</a:t>
            </a:r>
            <a:endParaRPr lang="pt-PT" altLang="pt-PT" sz="160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1"/>
              </a:spcAft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uk-UA" sz="160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 випадку оплати праці в натуральній формі, мають бути </a:t>
            </a:r>
            <a:r>
              <a:rPr lang="uk-UA" sz="1600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враховані</a:t>
            </a:r>
            <a:r>
              <a:rPr lang="uk-UA" sz="160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 особисті потреби працівника або його сім’ї і її вартість не може перевищувати </a:t>
            </a:r>
            <a:r>
              <a:rPr lang="uk-UA" sz="1600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грошової вартості</a:t>
            </a:r>
            <a:r>
              <a:rPr lang="uk-UA" sz="160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за винятком певних випадків, передбачених IRCT.</a:t>
            </a:r>
            <a:r>
              <a:rPr lang="pt-PT" altLang="pt-PT" sz="1600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PT" altLang="pt-PT" sz="1600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1"/>
              </a:spcAft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uk-UA" sz="160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Роботодавець зобов’язаний надати працівникові документ (квитанцію), що містить ПІБ, НДСВ, професійну категорію, базову заробітну плату та інші пільги, знижки та відрахування та чисту суму дебіторської заборгованості, а також згадку про поліс страхування від нещасних випадків на виробництві та </a:t>
            </a:r>
            <a:r>
              <a:rPr lang="uk-UA" sz="1600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ім’я страхової компанії</a:t>
            </a:r>
            <a:r>
              <a:rPr lang="uk-UA" sz="1600">
                <a:solidFill>
                  <a:srgbClr val="008B9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pt-PT" altLang="pt-PT" sz="1600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1"/>
              </a:spcAft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endParaRPr lang="pt-PT" altLang="pt-PT" sz="16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601"/>
              </a:spcAft>
              <a:buClr>
                <a:srgbClr val="669900"/>
              </a:buClr>
              <a:buSzPct val="110000"/>
              <a:defRPr/>
            </a:pPr>
            <a:endParaRPr lang="pt-PT" altLang="pt-PT" sz="1500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9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exto 6" hidden="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 dirty="0">
              <a:solidFill>
                <a:srgbClr val="7186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1052736"/>
            <a:ext cx="8064896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1"/>
              </a:spcAft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endParaRPr lang="pt-PT" altLang="pt-PT" b="1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Aft>
                <a:spcPts val="601"/>
              </a:spcAft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pt-PT" altLang="pt-PT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Різдвяна субсидія </a:t>
            </a:r>
            <a:endParaRPr lang="pt-PT" altLang="pt-PT" b="1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Aft>
                <a:spcPts val="601"/>
              </a:spcAft>
              <a:buClr>
                <a:srgbClr val="6699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pt-PT" altLang="pt-PT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дорівнює місячній заробітній платі</a:t>
            </a:r>
            <a:endParaRPr lang="pt-PT" altLang="pt-PT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Aft>
                <a:spcPts val="601"/>
              </a:spcAft>
              <a:buClr>
                <a:srgbClr val="6699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pt-PT" altLang="pt-PT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спсплачуєтья до 15 грудня кожного року</a:t>
            </a:r>
          </a:p>
          <a:p>
            <a:pPr marL="285750" indent="-285750" algn="just">
              <a:spcAft>
                <a:spcPts val="601"/>
              </a:spcAft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pt-PT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Су</a:t>
            </a:r>
            <a:r>
              <a:rPr lang="uk-UA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</a:t>
            </a:r>
            <a:r>
              <a:rPr lang="pt-PT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сидія на відпустку</a:t>
            </a:r>
          </a:p>
          <a:p>
            <a:pPr marL="285750" indent="-285750" algn="just">
              <a:spcAft>
                <a:spcPts val="601"/>
              </a:spcAft>
              <a:buClr>
                <a:srgbClr val="6699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pt-PT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дорівнює місячній заробітній платі </a:t>
            </a:r>
            <a:endParaRPr lang="pt-PT" altLang="pt-PT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Aft>
                <a:spcPts val="601"/>
              </a:spcAft>
              <a:buClr>
                <a:srgbClr val="6699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pt-PT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сплачується перед відпусткою</a:t>
            </a:r>
          </a:p>
          <a:p>
            <a:pPr marL="285750" indent="-285750" algn="just">
              <a:spcAft>
                <a:spcPts val="601"/>
              </a:spcAft>
              <a:buClr>
                <a:srgbClr val="669900"/>
              </a:buClr>
              <a:buSzPct val="110000"/>
              <a:buFont typeface="Wingdings" panose="05000000000000000000" pitchFamily="2" charset="2"/>
              <a:buChar char="§"/>
              <a:defRPr/>
            </a:pPr>
            <a:endParaRPr lang="pt-PT" b="1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Aft>
                <a:spcPts val="601"/>
              </a:spcAft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pt-PT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Заробітна плата під час відпустки </a:t>
            </a:r>
            <a:endParaRPr lang="pt-PT" b="1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Aft>
                <a:spcPts val="601"/>
              </a:spcAft>
              <a:buClr>
                <a:srgbClr val="6699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pt-PT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 час відпустки заробітна плата сплачується як при виконанні службових обов’язків працівника </a:t>
            </a:r>
            <a:endParaRPr lang="pt-PT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Aft>
                <a:spcPts val="601"/>
              </a:spcAft>
              <a:buClr>
                <a:srgbClr val="669900"/>
              </a:buClr>
              <a:buSzPct val="110000"/>
              <a:buFont typeface="Wingdings" panose="05000000000000000000" pitchFamily="2" charset="2"/>
              <a:buChar char="§"/>
              <a:defRPr/>
            </a:pPr>
            <a:endParaRPr lang="pt-PT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Aft>
                <a:spcPts val="601"/>
              </a:spcAft>
              <a:buClr>
                <a:srgbClr val="66990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pt-PT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Надурочний час </a:t>
            </a:r>
            <a:r>
              <a:rPr lang="pt-PT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(поза звичайним робочим часом) </a:t>
            </a:r>
            <a:endParaRPr lang="pt-PT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Aft>
                <a:spcPts val="601"/>
              </a:spcAft>
              <a:buClr>
                <a:srgbClr val="669900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pt-PT" b="1">
                <a:solidFill>
                  <a:srgbClr val="008B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оплачується додатково.</a:t>
            </a:r>
            <a:endParaRPr lang="pt-PT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Aft>
                <a:spcPts val="601"/>
              </a:spcAft>
              <a:buClr>
                <a:srgbClr val="669900"/>
              </a:buClr>
              <a:buSzPct val="110000"/>
              <a:buFont typeface="Wingdings" panose="05000000000000000000" pitchFamily="2" charset="2"/>
              <a:buChar char="§"/>
              <a:defRPr/>
            </a:pPr>
            <a:endParaRPr lang="pt-PT" b="1" dirty="0">
              <a:solidFill>
                <a:srgbClr val="008B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17596" y="692696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601"/>
              </a:spcAft>
              <a:buSzPct val="90000"/>
              <a:defRPr/>
            </a:pPr>
            <a:r>
              <a:rPr lang="uk-UA" altLang="pt-PT" sz="2500" b="1">
                <a:solidFill>
                  <a:srgbClr val="E98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Додаткові оплати </a:t>
            </a:r>
            <a:endParaRPr lang="pt-PT" altLang="pt-PT" sz="2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0841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d15773b-f826-4116-a469-37cffd1a4c5d">
      <UserInfo>
        <DisplayName>Maria de Fátima dos Santos Palos</DisplayName>
        <AccountId>25</AccountId>
        <AccountType/>
      </UserInfo>
      <UserInfo>
        <DisplayName>Luisa Freitas</DisplayName>
        <AccountId>146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4AA8B33A8B77843A2D6796C6D8CC55B" ma:contentTypeVersion="4" ma:contentTypeDescription="Criar um novo documento." ma:contentTypeScope="" ma:versionID="df3edd78af0cf3a128e48f0f88bb1e13">
  <xsd:schema xmlns:xsd="http://www.w3.org/2001/XMLSchema" xmlns:xs="http://www.w3.org/2001/XMLSchema" xmlns:p="http://schemas.microsoft.com/office/2006/metadata/properties" xmlns:ns2="10d584bf-1117-4068-89d8-f0c8cd03cc48" xmlns:ns3="4d15773b-f826-4116-a469-37cffd1a4c5d" targetNamespace="http://schemas.microsoft.com/office/2006/metadata/properties" ma:root="true" ma:fieldsID="67a44c048911525f69eeea2455cc3c0a" ns2:_="" ns3:_="">
    <xsd:import namespace="10d584bf-1117-4068-89d8-f0c8cd03cc48"/>
    <xsd:import namespace="4d15773b-f826-4116-a469-37cffd1a4c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584bf-1117-4068-89d8-f0c8cd03cc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15773b-f826-4116-a469-37cffd1a4c5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EAFC0C-9C42-408C-ABEA-B3EB377A35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A00F69-3374-42BB-8AE2-A1B9D3DAAD2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4d15773b-f826-4116-a469-37cffd1a4c5d"/>
  </ds:schemaRefs>
</ds:datastoreItem>
</file>

<file path=customXml/itemProps3.xml><?xml version="1.0" encoding="utf-8"?>
<ds:datastoreItem xmlns:ds="http://schemas.openxmlformats.org/officeDocument/2006/customXml" ds:itemID="{21EE8078-0601-4AB7-8AC5-F515534F4E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d584bf-1117-4068-89d8-f0c8cd03cc48"/>
    <ds:schemaRef ds:uri="4d15773b-f826-4116-a469-37cffd1a4c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2910</TotalTime>
  <Words>2341</Words>
  <Application>Microsoft Office PowerPoint</Application>
  <PresentationFormat>Apresentação no Ecrã (4:3)</PresentationFormat>
  <Paragraphs>270</Paragraphs>
  <Slides>35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35</vt:i4>
      </vt:variant>
    </vt:vector>
  </HeadingPairs>
  <TitlesOfParts>
    <vt:vector size="36" baseType="lpstr">
      <vt:lpstr>Tema do Office</vt:lpstr>
      <vt:lpstr>Apresentação do PowerPoint</vt:lpstr>
      <vt:lpstr>Завдання ACТ(Орган врегулювання умов праці)</vt:lpstr>
      <vt:lpstr>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Прийняття на роботу </vt:lpstr>
      <vt:lpstr>Apresentação do PowerPoint</vt:lpstr>
      <vt:lpstr>Пропозиції роботи  Агентство має забезпечити: </vt:lpstr>
      <vt:lpstr>Пропозиції роботи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II, IP - MTSS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Cátia Branco Oliveira</dc:creator>
  <cp:lastModifiedBy>ACT</cp:lastModifiedBy>
  <cp:revision>190</cp:revision>
  <cp:lastPrinted>2022-03-21T13:49:42Z</cp:lastPrinted>
  <dcterms:created xsi:type="dcterms:W3CDTF">2018-01-16T10:40:57Z</dcterms:created>
  <dcterms:modified xsi:type="dcterms:W3CDTF">2022-04-01T16:11:19Z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0x01010064AA8B33A8B77843A2D6796C6D8CC55B</vt:lpwstr>
  </property>
</Properties>
</file>