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1"/>
  </p:notesMasterIdLst>
  <p:handoutMasterIdLst>
    <p:handoutMasterId r:id="rId32"/>
  </p:handoutMasterIdLst>
  <p:sldIdLst>
    <p:sldId id="285" r:id="rId2"/>
    <p:sldId id="28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06939-B678-42FC-9B68-E36AED485814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0BD8D-9A1E-4370-9648-A95992991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309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5E3D5-157E-4837-B5DE-6E0FAE032F2D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60347-F460-478C-93AA-9FE63FC84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275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60347-F460-478C-93AA-9FE63FC84C08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82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2F2C9A6-8A9B-487A-85D5-362D1AC4F335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D5F9277-89C3-408F-8893-AE406EBF211D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764704"/>
            <a:ext cx="8119864" cy="3888432"/>
          </a:xfrm>
        </p:spPr>
        <p:txBody>
          <a:bodyPr>
            <a:normAutofit fontScale="90000"/>
          </a:bodyPr>
          <a:lstStyle/>
          <a:p>
            <a:r>
              <a:rPr lang="uk-UA" sz="6600" b="1" dirty="0">
                <a:solidFill>
                  <a:srgbClr val="FFFF00"/>
                </a:solidFill>
              </a:rPr>
              <a:t>Керівні принципи розбудови системи інспекції </a:t>
            </a:r>
            <a:r>
              <a:rPr lang="uk-UA" sz="6600" b="1" dirty="0" smtClean="0">
                <a:solidFill>
                  <a:srgbClr val="FFFF00"/>
                </a:solidFill>
              </a:rPr>
              <a:t>праці</a:t>
            </a:r>
            <a:br>
              <a:rPr lang="uk-UA" sz="6600" b="1" dirty="0" smtClean="0">
                <a:solidFill>
                  <a:srgbClr val="FFFF00"/>
                </a:solidFill>
              </a:rPr>
            </a:br>
            <a:r>
              <a:rPr lang="uk-UA" sz="6600" b="1" dirty="0" smtClean="0">
                <a:solidFill>
                  <a:srgbClr val="FFFF00"/>
                </a:solidFill>
              </a:rPr>
              <a:t/>
            </a:r>
            <a:br>
              <a:rPr lang="uk-UA" sz="6600" b="1" dirty="0" smtClean="0">
                <a:solidFill>
                  <a:srgbClr val="FFFF00"/>
                </a:solidFill>
              </a:rPr>
            </a:br>
            <a:r>
              <a:rPr lang="uk-UA" sz="2700" dirty="0" err="1" smtClean="0">
                <a:solidFill>
                  <a:schemeClr val="tx1"/>
                </a:solidFill>
              </a:rPr>
              <a:t>Еріка</a:t>
            </a:r>
            <a:r>
              <a:rPr lang="uk-UA" sz="2700" dirty="0" smtClean="0">
                <a:solidFill>
                  <a:schemeClr val="tx1"/>
                </a:solidFill>
              </a:rPr>
              <a:t> Мартін, </a:t>
            </a:r>
            <a:br>
              <a:rPr lang="uk-UA" sz="2700" dirty="0" smtClean="0">
                <a:solidFill>
                  <a:schemeClr val="tx1"/>
                </a:solidFill>
              </a:rPr>
            </a:br>
            <a:r>
              <a:rPr lang="uk-UA" sz="2700" i="1" dirty="0" smtClean="0">
                <a:solidFill>
                  <a:schemeClr val="tx1"/>
                </a:solidFill>
                <a:effectLst/>
              </a:rPr>
              <a:t>МОП</a:t>
            </a:r>
            <a:r>
              <a:rPr lang="uk-UA" sz="2700" i="1" dirty="0">
                <a:solidFill>
                  <a:schemeClr val="tx1"/>
                </a:solidFill>
                <a:effectLst/>
              </a:rPr>
              <a:t>, департамент міжнародних трудових норм</a:t>
            </a:r>
            <a:endParaRPr lang="en-GB" sz="2700" b="1" dirty="0">
              <a:solidFill>
                <a:schemeClr val="tx1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627784" y="5007496"/>
            <a:ext cx="6096000" cy="1850504"/>
          </a:xfrm>
        </p:spPr>
        <p:txBody>
          <a:bodyPr>
            <a:normAutofit/>
          </a:bodyPr>
          <a:lstStyle/>
          <a:p>
            <a:pPr marL="18288" indent="0" algn="r">
              <a:buNone/>
            </a:pPr>
            <a:r>
              <a:rPr lang="en-GB" sz="3600" dirty="0"/>
              <a:t>20 </a:t>
            </a:r>
            <a:r>
              <a:rPr lang="uk-UA" sz="3600" dirty="0"/>
              <a:t>травня </a:t>
            </a:r>
            <a:r>
              <a:rPr lang="en-GB" sz="3600" dirty="0"/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2663799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685801"/>
            <a:ext cx="8208912" cy="5407495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uk-UA" sz="4000" dirty="0" smtClean="0"/>
              <a:t>Рекомендація</a:t>
            </a:r>
            <a:r>
              <a:rPr lang="en-GB" sz="4000" dirty="0" smtClean="0"/>
              <a:t> </a:t>
            </a:r>
            <a:r>
              <a:rPr lang="en-GB" sz="4000" dirty="0"/>
              <a:t>No. 158 </a:t>
            </a:r>
            <a:r>
              <a:rPr lang="uk-UA" sz="4000" dirty="0" smtClean="0"/>
              <a:t>визначає, що </a:t>
            </a:r>
            <a:r>
              <a:rPr lang="en-GB" sz="4000" dirty="0" smtClean="0"/>
              <a:t>“</a:t>
            </a:r>
            <a:r>
              <a:rPr lang="uk-UA" sz="4000" dirty="0" smtClean="0"/>
              <a:t>система адміністрації праці повинна зазвичай включати спеціалізовані підрозділи, котрі займаються кожною з основних програм адміністрації праці</a:t>
            </a:r>
            <a:r>
              <a:rPr lang="en-GB" sz="4000" dirty="0" smtClean="0"/>
              <a:t>"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26935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692696"/>
            <a:ext cx="7543800" cy="914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Обговорення</a:t>
            </a:r>
            <a:r>
              <a:rPr lang="uk-UA" dirty="0" smtClean="0"/>
              <a:t> </a:t>
            </a:r>
            <a:endParaRPr lang="en-GB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060848"/>
            <a:ext cx="7488832" cy="3657599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4000" dirty="0" smtClean="0"/>
              <a:t>Зважаючи на ці принципи, яка організаційна структура була б найбільш ефективною</a:t>
            </a:r>
            <a:r>
              <a:rPr lang="en-GB" sz="4000" dirty="0" smtClean="0"/>
              <a:t>?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47168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836712"/>
            <a:ext cx="7848872" cy="914400"/>
          </a:xfrm>
        </p:spPr>
        <p:txBody>
          <a:bodyPr>
            <a:normAutofit fontScale="90000"/>
          </a:bodyPr>
          <a:lstStyle/>
          <a:p>
            <a:r>
              <a:rPr lang="uk-UA" sz="4400" b="1" dirty="0" smtClean="0">
                <a:solidFill>
                  <a:srgbClr val="FFFF00"/>
                </a:solidFill>
              </a:rPr>
              <a:t>Відносини Держпраці з іншими органами системи адміністрації праці</a:t>
            </a:r>
            <a:endParaRPr lang="en-GB" sz="4400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996952"/>
            <a:ext cx="7248128" cy="365759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uk-UA" sz="2800" dirty="0" smtClean="0"/>
              <a:t>Конвенція </a:t>
            </a:r>
            <a:r>
              <a:rPr lang="en-GB" sz="2800" dirty="0" smtClean="0"/>
              <a:t>No</a:t>
            </a:r>
            <a:r>
              <a:rPr lang="en-GB" sz="2800" dirty="0"/>
              <a:t>. 150 </a:t>
            </a:r>
            <a:r>
              <a:rPr lang="uk-UA" sz="2800" dirty="0" smtClean="0"/>
              <a:t>передбачає, що організація системи адміністрації праці повинна методами, що відповідають національним умовам, забезпечувати організацію та ефективне належним чином скоординоване функціонування адміністрації праці </a:t>
            </a:r>
            <a:r>
              <a:rPr lang="en-GB" sz="2800" dirty="0" smtClean="0"/>
              <a:t> </a:t>
            </a:r>
            <a:r>
              <a:rPr lang="uk-UA" sz="2800" dirty="0" smtClean="0"/>
              <a:t>та </a:t>
            </a:r>
            <a:r>
              <a:rPr lang="uk-UA" sz="2800" dirty="0" err="1" smtClean="0"/>
              <a:t>обов</a:t>
            </a:r>
            <a:r>
              <a:rPr lang="en-US" sz="2800" dirty="0" smtClean="0"/>
              <a:t>’</a:t>
            </a:r>
            <a:r>
              <a:rPr lang="uk-UA" sz="2800" dirty="0" err="1" smtClean="0"/>
              <a:t>язків</a:t>
            </a:r>
            <a:r>
              <a:rPr lang="en-GB" sz="2800" dirty="0" smtClean="0"/>
              <a:t>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5763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404664"/>
            <a:ext cx="7920880" cy="914400"/>
          </a:xfrm>
        </p:spPr>
        <p:txBody>
          <a:bodyPr/>
          <a:lstStyle/>
          <a:p>
            <a:pPr algn="ctr"/>
            <a:r>
              <a:rPr lang="uk-UA" sz="4000" b="1" dirty="0" smtClean="0">
                <a:solidFill>
                  <a:srgbClr val="FFFF00"/>
                </a:solidFill>
              </a:rPr>
              <a:t>Обговорення</a:t>
            </a:r>
            <a:endParaRPr lang="en-GB" sz="4000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59370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uk-UA" sz="3200" dirty="0" smtClean="0"/>
              <a:t>Які відносини між Держпраці і Міністерством соціальної політики?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 smtClean="0"/>
              <a:t>Який статус/положення </a:t>
            </a:r>
            <a:r>
              <a:rPr lang="uk-UA" sz="3200" dirty="0"/>
              <a:t>Держпраці </a:t>
            </a:r>
            <a:r>
              <a:rPr lang="uk-UA" sz="3200" dirty="0" smtClean="0"/>
              <a:t>в рамках Міністерства?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 smtClean="0"/>
              <a:t>Які </a:t>
            </a:r>
            <a:r>
              <a:rPr lang="uk-UA" sz="3200" dirty="0"/>
              <a:t>відносини Держпраці з </a:t>
            </a:r>
            <a:r>
              <a:rPr lang="uk-UA" sz="3200" dirty="0" smtClean="0"/>
              <a:t>іншими урядовими структурами? </a:t>
            </a:r>
            <a:endParaRPr lang="en-GB" sz="3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 smtClean="0"/>
              <a:t>Чи можливо це прояснити з огляду на повноваження і </a:t>
            </a:r>
            <a:r>
              <a:rPr lang="uk-UA" sz="3200" dirty="0" err="1" smtClean="0"/>
              <a:t>обов</a:t>
            </a:r>
            <a:r>
              <a:rPr lang="en-US" sz="3200" dirty="0" smtClean="0"/>
              <a:t>’</a:t>
            </a:r>
            <a:r>
              <a:rPr lang="uk-UA" sz="3200" dirty="0" err="1" smtClean="0"/>
              <a:t>язки</a:t>
            </a:r>
            <a:r>
              <a:rPr lang="uk-UA" sz="3200" dirty="0"/>
              <a:t> Держпраці</a:t>
            </a:r>
            <a:r>
              <a:rPr lang="en-GB" sz="3200" dirty="0" smtClean="0"/>
              <a:t>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5619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620688"/>
            <a:ext cx="7543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Соціальний діалог в рамках адміністрації праці 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2492896"/>
            <a:ext cx="7272808" cy="3513583"/>
          </a:xfrm>
        </p:spPr>
        <p:txBody>
          <a:bodyPr>
            <a:normAutofit fontScale="85000" lnSpcReduction="20000"/>
          </a:bodyPr>
          <a:lstStyle/>
          <a:p>
            <a:pPr marL="18288" indent="0">
              <a:buNone/>
            </a:pPr>
            <a:r>
              <a:rPr lang="uk-UA" dirty="0" smtClean="0"/>
              <a:t>Конвенція </a:t>
            </a:r>
            <a:r>
              <a:rPr lang="en-GB" dirty="0" smtClean="0"/>
              <a:t>No</a:t>
            </a:r>
            <a:r>
              <a:rPr lang="en-GB" dirty="0"/>
              <a:t>. 150 </a:t>
            </a:r>
            <a:r>
              <a:rPr lang="uk-UA" dirty="0" smtClean="0"/>
              <a:t>передбачає забезпечення в рамках системи адміністрації праці, методами, що відповідають національним умовам</a:t>
            </a:r>
            <a:r>
              <a:rPr lang="en-GB" dirty="0" smtClean="0"/>
              <a:t>:</a:t>
            </a:r>
            <a:r>
              <a:rPr lang="uk-UA" dirty="0" smtClean="0"/>
              <a:t> </a:t>
            </a:r>
          </a:p>
          <a:p>
            <a:pPr marL="18288" indent="0">
              <a:buNone/>
            </a:pPr>
            <a:r>
              <a:rPr lang="uk-UA" b="1" dirty="0" smtClean="0">
                <a:solidFill>
                  <a:srgbClr val="FFFF00"/>
                </a:solidFill>
              </a:rPr>
              <a:t>консультацій, </a:t>
            </a:r>
          </a:p>
          <a:p>
            <a:pPr marL="18288" indent="0">
              <a:buNone/>
            </a:pPr>
            <a:r>
              <a:rPr lang="uk-UA" b="1" dirty="0" smtClean="0">
                <a:solidFill>
                  <a:srgbClr val="FFFF00"/>
                </a:solidFill>
              </a:rPr>
              <a:t>співробітництва, </a:t>
            </a:r>
          </a:p>
          <a:p>
            <a:pPr marL="18288" indent="0">
              <a:buNone/>
            </a:pPr>
            <a:r>
              <a:rPr lang="uk-UA" b="1" dirty="0" smtClean="0">
                <a:solidFill>
                  <a:srgbClr val="FFFF00"/>
                </a:solidFill>
              </a:rPr>
              <a:t>переговорів </a:t>
            </a:r>
          </a:p>
          <a:p>
            <a:pPr marL="18288" indent="0">
              <a:buNone/>
            </a:pPr>
            <a:r>
              <a:rPr lang="uk-UA" dirty="0" smtClean="0"/>
              <a:t>між державними органами і найбільш представницькими організаціями роботодавців і працівників, або, де це є доречним, представниками роботодавців і працівників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529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620688"/>
            <a:ext cx="7543800" cy="914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Обговорення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88840"/>
            <a:ext cx="8208912" cy="3657599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uk-UA" sz="3600" dirty="0" smtClean="0"/>
              <a:t>Яка роль соціального діалогу в рамках Держпраці</a:t>
            </a:r>
            <a:r>
              <a:rPr lang="en-GB" sz="3600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600" dirty="0" smtClean="0"/>
              <a:t>Яка роль соціальних партнерів у формулюванні соціальної </a:t>
            </a:r>
            <a:r>
              <a:rPr lang="uk-UA" sz="3600" dirty="0"/>
              <a:t>політики Держпраці</a:t>
            </a:r>
            <a:r>
              <a:rPr lang="en-GB" sz="3600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600" dirty="0" smtClean="0"/>
              <a:t>Які відносини </a:t>
            </a:r>
            <a:r>
              <a:rPr lang="uk-UA" sz="3600" dirty="0"/>
              <a:t>між Держпраці і </a:t>
            </a:r>
            <a:r>
              <a:rPr lang="uk-UA" sz="3600" dirty="0" smtClean="0"/>
              <a:t>національними тристоронніми органами?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2475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692696"/>
            <a:ext cx="7543800" cy="914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Інспекція праці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276872"/>
            <a:ext cx="7848872" cy="3657599"/>
          </a:xfrm>
        </p:spPr>
        <p:txBody>
          <a:bodyPr>
            <a:noAutofit/>
          </a:bodyPr>
          <a:lstStyle/>
          <a:p>
            <a:pPr marL="475488" indent="-457200">
              <a:buAutoNum type="arabicPeriod"/>
            </a:pPr>
            <a:r>
              <a:rPr lang="uk-UA" sz="3600" dirty="0" smtClean="0"/>
              <a:t>Центральний орган </a:t>
            </a:r>
            <a:endParaRPr lang="en-GB" sz="3600" dirty="0" smtClean="0"/>
          </a:p>
          <a:p>
            <a:pPr marL="475488" indent="-457200">
              <a:buAutoNum type="arabicPeriod"/>
            </a:pPr>
            <a:r>
              <a:rPr lang="uk-UA" sz="3600" dirty="0" smtClean="0"/>
              <a:t>Організація інспекції праці</a:t>
            </a:r>
          </a:p>
          <a:p>
            <a:pPr marL="475488" indent="-457200">
              <a:buAutoNum type="arabicPeriod"/>
            </a:pPr>
            <a:r>
              <a:rPr lang="uk-UA" sz="3600" dirty="0" smtClean="0"/>
              <a:t>Повноваження інспекторів праці</a:t>
            </a:r>
            <a:endParaRPr lang="en-GB" sz="3600" dirty="0" smtClean="0"/>
          </a:p>
          <a:p>
            <a:pPr marL="475488" indent="-457200">
              <a:buAutoNum type="arabicPeriod"/>
            </a:pPr>
            <a:r>
              <a:rPr lang="uk-UA" sz="3600" dirty="0" smtClean="0"/>
              <a:t>Призначення і умови роботи інспекторів праці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55856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43800" cy="914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Інспекція праці 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3227785"/>
            <a:ext cx="4032448" cy="2433463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dirty="0" smtClean="0"/>
              <a:t>Конвенція про інспекцію праці</a:t>
            </a:r>
            <a:r>
              <a:rPr lang="en-GB" dirty="0" smtClean="0"/>
              <a:t>, </a:t>
            </a:r>
            <a:r>
              <a:rPr lang="en-GB" dirty="0"/>
              <a:t>1947 (No. 81) </a:t>
            </a:r>
            <a:endParaRPr lang="uk-UA" dirty="0" smtClean="0"/>
          </a:p>
          <a:p>
            <a:pPr marL="18288" indent="0">
              <a:buNone/>
            </a:pPr>
            <a:r>
              <a:rPr lang="uk-UA" dirty="0" smtClean="0"/>
              <a:t>Ратифікована Україною у </a:t>
            </a:r>
            <a:r>
              <a:rPr lang="en-GB" dirty="0" smtClean="0"/>
              <a:t>2004</a:t>
            </a:r>
            <a:endParaRPr lang="en-GB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4839465" y="3068960"/>
            <a:ext cx="4032448" cy="2289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None/>
            </a:pPr>
            <a:r>
              <a:rPr lang="uk-UA" sz="2400" dirty="0" smtClean="0"/>
              <a:t>Конвенція про інспекцію праці у сільському господарстві</a:t>
            </a:r>
            <a:r>
              <a:rPr lang="en-GB" sz="2400" dirty="0" smtClean="0"/>
              <a:t>, </a:t>
            </a:r>
            <a:r>
              <a:rPr lang="en-GB" sz="2400" dirty="0"/>
              <a:t>1969 (No. 129) </a:t>
            </a:r>
            <a:endParaRPr lang="uk-UA" sz="2400" dirty="0" smtClean="0"/>
          </a:p>
          <a:p>
            <a:pPr marL="18288" indent="0">
              <a:buNone/>
            </a:pPr>
            <a:r>
              <a:rPr lang="uk-UA" sz="2400" dirty="0"/>
              <a:t>Ратифікована Україною у </a:t>
            </a:r>
            <a:r>
              <a:rPr lang="en-GB" sz="2400" dirty="0" smtClean="0"/>
              <a:t>2004</a:t>
            </a:r>
            <a:endParaRPr lang="en-GB" sz="2400" dirty="0"/>
          </a:p>
        </p:txBody>
      </p:sp>
      <p:sp>
        <p:nvSpPr>
          <p:cNvPr id="5" name="Стрелка вверх 4"/>
          <p:cNvSpPr/>
          <p:nvPr/>
        </p:nvSpPr>
        <p:spPr>
          <a:xfrm rot="12858015">
            <a:off x="3753322" y="1737045"/>
            <a:ext cx="432048" cy="16714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Стрелка вверх 5"/>
          <p:cNvSpPr/>
          <p:nvPr/>
        </p:nvSpPr>
        <p:spPr>
          <a:xfrm rot="8669729">
            <a:off x="5289868" y="1758271"/>
            <a:ext cx="432048" cy="15836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22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692696"/>
            <a:ext cx="7543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 smtClean="0">
                <a:solidFill>
                  <a:srgbClr val="FFFF00"/>
                </a:solidFill>
              </a:rPr>
              <a:t>Основні функції системи інспекції праці </a:t>
            </a:r>
            <a:endParaRPr lang="en-GB" sz="4000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988840"/>
            <a:ext cx="7848872" cy="4464496"/>
          </a:xfrm>
        </p:spPr>
        <p:txBody>
          <a:bodyPr>
            <a:normAutofit fontScale="85000" lnSpcReduction="20000"/>
          </a:bodyPr>
          <a:lstStyle/>
          <a:p>
            <a:pPr marL="18288" indent="0" algn="just">
              <a:buNone/>
            </a:pPr>
            <a:r>
              <a:rPr lang="uk-UA" dirty="0" smtClean="0"/>
              <a:t>Забезпечити дотримання законодавчих положень про умови праці і захисту працівників (такі як положення про тривалість робочого часу, заробітні плати, безпеку та гігієну праці, соціальний захист, зайнятість дітей </a:t>
            </a:r>
            <a:r>
              <a:rPr lang="uk-UA" smtClean="0"/>
              <a:t>і підлітків та </a:t>
            </a:r>
            <a:r>
              <a:rPr lang="uk-UA" dirty="0" smtClean="0"/>
              <a:t>ін.) </a:t>
            </a:r>
          </a:p>
          <a:p>
            <a:pPr marL="18288" indent="0" algn="just">
              <a:buNone/>
            </a:pPr>
            <a:r>
              <a:rPr lang="en-GB" dirty="0" smtClean="0"/>
              <a:t>(</a:t>
            </a:r>
            <a:r>
              <a:rPr lang="uk-UA" dirty="0" smtClean="0"/>
              <a:t>К. </a:t>
            </a:r>
            <a:r>
              <a:rPr lang="en-GB" dirty="0" smtClean="0"/>
              <a:t>81 </a:t>
            </a:r>
            <a:r>
              <a:rPr lang="uk-UA" dirty="0" smtClean="0"/>
              <a:t>Ст.</a:t>
            </a:r>
            <a:r>
              <a:rPr lang="en-GB" dirty="0" smtClean="0"/>
              <a:t> </a:t>
            </a:r>
            <a:r>
              <a:rPr lang="en-GB" dirty="0"/>
              <a:t>3(1)(a) </a:t>
            </a:r>
            <a:r>
              <a:rPr lang="uk-UA" dirty="0" smtClean="0"/>
              <a:t>і </a:t>
            </a:r>
            <a:r>
              <a:rPr lang="en-GB" dirty="0" smtClean="0"/>
              <a:t>18 </a:t>
            </a:r>
            <a:r>
              <a:rPr lang="uk-UA" dirty="0" smtClean="0"/>
              <a:t>і К. </a:t>
            </a:r>
            <a:r>
              <a:rPr lang="en-GB" dirty="0" smtClean="0"/>
              <a:t>129 </a:t>
            </a:r>
            <a:r>
              <a:rPr lang="uk-UA" dirty="0" err="1" smtClean="0"/>
              <a:t>Ст</a:t>
            </a:r>
            <a:r>
              <a:rPr lang="en-GB" dirty="0" smtClean="0"/>
              <a:t>. </a:t>
            </a:r>
            <a:r>
              <a:rPr lang="en-GB" dirty="0"/>
              <a:t>6(1)(a) </a:t>
            </a:r>
            <a:r>
              <a:rPr lang="uk-UA" dirty="0" smtClean="0"/>
              <a:t>і </a:t>
            </a:r>
            <a:r>
              <a:rPr lang="en-GB" dirty="0" smtClean="0"/>
              <a:t>22)</a:t>
            </a:r>
            <a:r>
              <a:rPr lang="uk-UA" dirty="0" smtClean="0"/>
              <a:t> надавати технічну інформацію та консультації щодо найефективніших засобів дотримання законоположень про умови праці і захисту працівників  </a:t>
            </a:r>
            <a:r>
              <a:rPr lang="en-GB" dirty="0" smtClean="0"/>
              <a:t>(</a:t>
            </a:r>
            <a:r>
              <a:rPr lang="uk-UA" dirty="0" smtClean="0"/>
              <a:t>К. </a:t>
            </a:r>
            <a:r>
              <a:rPr lang="en-GB" dirty="0" smtClean="0"/>
              <a:t>81 </a:t>
            </a:r>
            <a:r>
              <a:rPr lang="uk-UA" dirty="0" err="1" smtClean="0"/>
              <a:t>Ст</a:t>
            </a:r>
            <a:r>
              <a:rPr lang="en-GB" dirty="0" smtClean="0"/>
              <a:t>. </a:t>
            </a:r>
            <a:r>
              <a:rPr lang="en-GB" dirty="0"/>
              <a:t>3(1)(b) </a:t>
            </a:r>
            <a:r>
              <a:rPr lang="uk-UA" dirty="0" smtClean="0"/>
              <a:t>і К. </a:t>
            </a:r>
            <a:r>
              <a:rPr lang="en-GB" dirty="0" smtClean="0"/>
              <a:t>129 </a:t>
            </a:r>
            <a:r>
              <a:rPr lang="uk-UA" dirty="0" err="1" smtClean="0"/>
              <a:t>Ст</a:t>
            </a:r>
            <a:r>
              <a:rPr lang="en-GB" dirty="0" smtClean="0"/>
              <a:t>. </a:t>
            </a:r>
            <a:r>
              <a:rPr lang="en-GB" dirty="0"/>
              <a:t>6(1)(b</a:t>
            </a:r>
            <a:r>
              <a:rPr lang="en-GB" dirty="0" smtClean="0"/>
              <a:t>)</a:t>
            </a:r>
            <a:endParaRPr lang="uk-UA" dirty="0" smtClean="0"/>
          </a:p>
          <a:p>
            <a:pPr marL="18288" indent="0">
              <a:buNone/>
            </a:pPr>
            <a:endParaRPr lang="uk-UA" dirty="0"/>
          </a:p>
          <a:p>
            <a:pPr marL="18288" indent="0">
              <a:buNone/>
            </a:pPr>
            <a:r>
              <a:rPr lang="uk-UA" dirty="0" smtClean="0"/>
              <a:t>Попередження і правозастосування є невід</a:t>
            </a:r>
            <a:r>
              <a:rPr lang="en-US" dirty="0" smtClean="0"/>
              <a:t>’</a:t>
            </a:r>
            <a:r>
              <a:rPr lang="uk-UA" dirty="0" smtClean="0"/>
              <a:t>ємними одне від одного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029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908720"/>
            <a:ext cx="8568952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Центральний орган інспекції праці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492896"/>
            <a:ext cx="7920880" cy="4089647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3600" dirty="0" smtClean="0"/>
              <a:t>Конвенції про інспекцію праці наголошують на тому, що інспекція праці повинна бути підзвітною і підконтрольною центральному органу влади.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16130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980728"/>
            <a:ext cx="7543800" cy="4810472"/>
          </a:xfrm>
        </p:spPr>
        <p:txBody>
          <a:bodyPr/>
          <a:lstStyle/>
          <a:p>
            <a:r>
              <a:rPr lang="uk-UA" b="1" dirty="0">
                <a:solidFill>
                  <a:srgbClr val="FFFF00"/>
                </a:solidFill>
              </a:rPr>
              <a:t>Адміністрація праці </a:t>
            </a:r>
            <a:r>
              <a:rPr lang="uk-UA" dirty="0"/>
              <a:t>– частина </a:t>
            </a:r>
            <a:r>
              <a:rPr lang="uk-UA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uk-UA" b="1" dirty="0" smtClean="0">
                <a:solidFill>
                  <a:srgbClr val="FFFF00"/>
                </a:solidFill>
              </a:rPr>
              <a:t>Інспекція </a:t>
            </a:r>
            <a:r>
              <a:rPr lang="uk-UA" b="1" dirty="0">
                <a:solidFill>
                  <a:srgbClr val="FFFF00"/>
                </a:solidFill>
              </a:rPr>
              <a:t>праці </a:t>
            </a:r>
            <a:r>
              <a:rPr lang="uk-UA" dirty="0"/>
              <a:t>– частина 2</a:t>
            </a:r>
            <a:br>
              <a:rPr lang="uk-UA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376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1772816"/>
            <a:ext cx="7543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FFFF00"/>
                </a:solidFill>
              </a:rPr>
              <a:t>Чи є в рамках Держпраці структура, що діє як центральний орган з питань інспекції праці?</a:t>
            </a:r>
            <a:endParaRPr lang="en-GB" sz="3600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59632" y="3068960"/>
            <a:ext cx="6912768" cy="3657599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3600" dirty="0" smtClean="0"/>
              <a:t>Із автономним бюджетом</a:t>
            </a:r>
            <a:r>
              <a:rPr lang="en-GB" sz="3600" dirty="0" smtClean="0"/>
              <a:t>?</a:t>
            </a:r>
            <a:endParaRPr lang="uk-UA" sz="3600" dirty="0" smtClean="0"/>
          </a:p>
          <a:p>
            <a:pPr marL="18288" indent="0">
              <a:buNone/>
            </a:pPr>
            <a:r>
              <a:rPr lang="uk-UA" sz="3600" dirty="0" smtClean="0"/>
              <a:t>Із персоналом, що займається виключно питаннями інспекції праці?</a:t>
            </a:r>
            <a:endParaRPr lang="en-GB" sz="3600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873920" y="18864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4000" b="1" dirty="0" smtClean="0">
                <a:solidFill>
                  <a:srgbClr val="FFFF00"/>
                </a:solidFill>
              </a:rPr>
              <a:t>Обговорення</a:t>
            </a:r>
            <a:r>
              <a:rPr lang="uk-UA" sz="3600" b="1" dirty="0" smtClean="0">
                <a:solidFill>
                  <a:srgbClr val="FFFF00"/>
                </a:solidFill>
              </a:rPr>
              <a:t> </a:t>
            </a:r>
            <a:endParaRPr lang="en-GB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75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412776"/>
            <a:ext cx="7543800" cy="914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Організація інспекції праці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87624" y="2564904"/>
            <a:ext cx="7032104" cy="3657599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3600" dirty="0" smtClean="0"/>
              <a:t>Конвенції про інспекцію праці на </a:t>
            </a:r>
            <a:r>
              <a:rPr lang="uk-UA" sz="3600" dirty="0" err="1" smtClean="0"/>
              <a:t>нав</a:t>
            </a:r>
            <a:r>
              <a:rPr lang="en-US" sz="3600" dirty="0" smtClean="0"/>
              <a:t>’</a:t>
            </a:r>
            <a:r>
              <a:rPr lang="uk-UA" sz="3600" dirty="0" err="1" smtClean="0"/>
              <a:t>язують</a:t>
            </a:r>
            <a:r>
              <a:rPr lang="uk-UA" sz="3600" dirty="0" smtClean="0"/>
              <a:t> загальну або спеціалізовану систему інспекції праці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79152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1124744"/>
            <a:ext cx="7488832" cy="5457799"/>
          </a:xfrm>
        </p:spPr>
        <p:txBody>
          <a:bodyPr>
            <a:noAutofit/>
          </a:bodyPr>
          <a:lstStyle/>
          <a:p>
            <a:pPr marL="18288" indent="0" algn="just">
              <a:buNone/>
            </a:pPr>
            <a:r>
              <a:rPr lang="uk-UA" sz="2800" dirty="0" smtClean="0"/>
              <a:t>Незалежно від форми організації або способу функціонування інспекції праці, важливо забезпечити ефективне функціонування системи інспекції праці і дотримання принципів Конвенції 81 стосовно ефективного виконання основоположних функцій інспекторів праці (Ст. 3 К. 81), забезпечення їм належного статусу і умов роботи (Ст. 6), повноважень і привілеїв </a:t>
            </a:r>
            <a:r>
              <a:rPr lang="en-GB" sz="2800" dirty="0" smtClean="0"/>
              <a:t>(</a:t>
            </a:r>
            <a:r>
              <a:rPr lang="uk-UA" sz="2800" dirty="0" smtClean="0"/>
              <a:t>Ст. </a:t>
            </a:r>
            <a:r>
              <a:rPr lang="en-GB" sz="2800" dirty="0" smtClean="0"/>
              <a:t>12</a:t>
            </a:r>
            <a:r>
              <a:rPr lang="en-GB" sz="2800" dirty="0"/>
              <a:t>, 13, 17 </a:t>
            </a:r>
            <a:r>
              <a:rPr lang="uk-UA" sz="2800" dirty="0" smtClean="0"/>
              <a:t>і </a:t>
            </a:r>
            <a:r>
              <a:rPr lang="en-GB" sz="2800" dirty="0" smtClean="0"/>
              <a:t>18)</a:t>
            </a:r>
            <a:r>
              <a:rPr lang="uk-UA" sz="2800" dirty="0" smtClean="0"/>
              <a:t>,</a:t>
            </a:r>
            <a:r>
              <a:rPr lang="en-GB" sz="2800" dirty="0" smtClean="0"/>
              <a:t> </a:t>
            </a:r>
            <a:r>
              <a:rPr lang="uk-UA" sz="2800" dirty="0" smtClean="0"/>
              <a:t>а також </a:t>
            </a:r>
            <a:r>
              <a:rPr lang="uk-UA" sz="2800" dirty="0" err="1" smtClean="0"/>
              <a:t>обов</a:t>
            </a:r>
            <a:r>
              <a:rPr lang="en-US" sz="2800" dirty="0" smtClean="0"/>
              <a:t>’</a:t>
            </a:r>
            <a:r>
              <a:rPr lang="uk-UA" sz="2800" dirty="0" err="1" smtClean="0"/>
              <a:t>язків</a:t>
            </a:r>
            <a:r>
              <a:rPr lang="uk-UA" sz="2800" dirty="0" smtClean="0"/>
              <a:t> </a:t>
            </a:r>
            <a:r>
              <a:rPr lang="en-GB" sz="2800" dirty="0" smtClean="0"/>
              <a:t>(</a:t>
            </a:r>
            <a:r>
              <a:rPr lang="ru-RU" sz="2800" dirty="0" smtClean="0"/>
              <a:t>Ст. </a:t>
            </a:r>
            <a:r>
              <a:rPr lang="en-GB" sz="2800" dirty="0" smtClean="0"/>
              <a:t>15</a:t>
            </a:r>
            <a:r>
              <a:rPr lang="en-GB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5142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692696"/>
            <a:ext cx="7543800" cy="914400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rgbClr val="FFFF00"/>
                </a:solidFill>
              </a:rPr>
              <a:t>Обговорення</a:t>
            </a:r>
            <a:r>
              <a:rPr lang="ru-RU" dirty="0" smtClean="0"/>
              <a:t> </a:t>
            </a:r>
            <a:endParaRPr lang="en-GB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2132856"/>
            <a:ext cx="7416824" cy="3945631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ru-RU" sz="4000" dirty="0" err="1" smtClean="0"/>
              <a:t>Який</a:t>
            </a:r>
            <a:r>
              <a:rPr lang="ru-RU" sz="4000" dirty="0" smtClean="0"/>
              <a:t> </a:t>
            </a:r>
            <a:r>
              <a:rPr lang="ru-RU" sz="4000" dirty="0" err="1" smtClean="0"/>
              <a:t>спос</a:t>
            </a:r>
            <a:r>
              <a:rPr lang="uk-UA" sz="4000" dirty="0" err="1" smtClean="0"/>
              <a:t>іб</a:t>
            </a:r>
            <a:r>
              <a:rPr lang="uk-UA" sz="4000" dirty="0" smtClean="0"/>
              <a:t> організації найкращим чином забезпечив би ефективне функціонування системи інспекції праці</a:t>
            </a:r>
            <a:r>
              <a:rPr lang="en-GB" sz="4000" dirty="0" smtClean="0"/>
              <a:t>?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09648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764704"/>
            <a:ext cx="7543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Повноваження інспекторів праці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060848"/>
            <a:ext cx="7464152" cy="4233663"/>
          </a:xfrm>
        </p:spPr>
        <p:txBody>
          <a:bodyPr>
            <a:normAutofit fontScale="92500" lnSpcReduction="20000"/>
          </a:bodyPr>
          <a:lstStyle/>
          <a:p>
            <a:pPr marL="18288" indent="0">
              <a:buNone/>
            </a:pPr>
            <a:r>
              <a:rPr lang="uk-UA" sz="3200" dirty="0" smtClean="0"/>
              <a:t>Перевіряти будь-яке підприємство, що підпадає під контроль інспекції, так часто і настільки детально, наскільки це необхідно, в будь який час дня або </a:t>
            </a:r>
            <a:r>
              <a:rPr lang="uk-UA" sz="3200" dirty="0"/>
              <a:t>ночі (у деяких випадках лише </a:t>
            </a:r>
            <a:r>
              <a:rPr lang="uk-UA" sz="3200" dirty="0" smtClean="0"/>
              <a:t>протягом дня) без попередження</a:t>
            </a:r>
          </a:p>
          <a:p>
            <a:pPr marL="18288" indent="0">
              <a:buNone/>
            </a:pPr>
            <a:r>
              <a:rPr lang="uk-UA" sz="3200" dirty="0"/>
              <a:t>З</a:t>
            </a:r>
            <a:r>
              <a:rPr lang="uk-UA" sz="3200" dirty="0" smtClean="0"/>
              <a:t>дійснювати оцінку, перевірки або розслідування з питань безпеки та гігієни праці, профілактики – на основі приписів, щ мають негайну силу</a:t>
            </a:r>
          </a:p>
          <a:p>
            <a:pPr marL="18288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702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628800"/>
            <a:ext cx="7402016" cy="3657599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3600" dirty="0" smtClean="0"/>
              <a:t>Ці повноваження і привілеї поширюються виключно на інспекторів праці, а не на всіх співробітників системи адміністрації праці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6268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548680"/>
            <a:ext cx="7543800" cy="914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Обговорення</a:t>
            </a:r>
            <a:r>
              <a:rPr lang="uk-UA" dirty="0" smtClean="0"/>
              <a:t> </a:t>
            </a:r>
            <a:endParaRPr lang="en-GB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988840"/>
            <a:ext cx="8064896" cy="4104456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uk-UA" sz="3600" dirty="0" smtClean="0"/>
              <a:t>Чи визначені чітко повноваження інспекторів праці? </a:t>
            </a:r>
          </a:p>
          <a:p>
            <a:pPr marL="18288" indent="0">
              <a:buNone/>
            </a:pPr>
            <a:r>
              <a:rPr lang="uk-UA" sz="3600" dirty="0" smtClean="0"/>
              <a:t>Чи поширюється на інспекторів праці Закон про основні засади державного нагляду (контролю) у сфері господарської діяльності від 2007 р. (із змінами, внесеними у 2014 р.)?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05515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196752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Призначення і умови роботи інспекторів праці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708920"/>
            <a:ext cx="7776864" cy="365759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en-GB" sz="2800" dirty="0" smtClean="0"/>
              <a:t>-</a:t>
            </a:r>
            <a:r>
              <a:rPr lang="uk-UA" sz="2800" dirty="0" smtClean="0"/>
              <a:t>Конвенції про інспекцію праці визначають, що штат інспекції повинен складатися із державних службовців, чий статус і умови роботи забезпечують стабільність зайнятості і виключають впливи внаслідок зміни складу уряду чи інші впливи ззовні. На посаду інспекторів праці відбирають лише за критерієм відповідності кваліфікації. 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485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764704"/>
            <a:ext cx="7543800" cy="914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Обговорення</a:t>
            </a:r>
            <a:r>
              <a:rPr lang="uk-UA" b="1" dirty="0" smtClean="0"/>
              <a:t> </a:t>
            </a:r>
            <a:endParaRPr lang="en-GB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2492896"/>
            <a:ext cx="7104112" cy="3657599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3600" dirty="0" smtClean="0"/>
              <a:t>Які заходи вживаються стосовно умов роботи інспекторів праці?</a:t>
            </a:r>
          </a:p>
          <a:p>
            <a:pPr marL="18288" indent="0">
              <a:buNone/>
            </a:pPr>
            <a:r>
              <a:rPr lang="uk-UA" sz="3600" dirty="0" smtClean="0"/>
              <a:t>Яких іще заходів необхідно вжити?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078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1988840"/>
            <a:ext cx="7543800" cy="2088232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Заключні коментарі і підведення підсумків</a:t>
            </a:r>
            <a:endParaRPr lang="en-GB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74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980728"/>
            <a:ext cx="7543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Адміністрація праці</a:t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b="1" dirty="0" smtClean="0">
                <a:solidFill>
                  <a:srgbClr val="FFFF00"/>
                </a:solidFill>
              </a:rPr>
              <a:t>Обговорення 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132856"/>
            <a:ext cx="7488832" cy="4017639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GB" sz="3200" dirty="0"/>
              <a:t>1. </a:t>
            </a:r>
            <a:r>
              <a:rPr lang="uk-UA" sz="3200" dirty="0"/>
              <a:t>Мандат і організація державної служби з питань </a:t>
            </a:r>
            <a:r>
              <a:rPr lang="uk-UA" sz="3200" dirty="0" smtClean="0"/>
              <a:t>праці</a:t>
            </a:r>
            <a:r>
              <a:rPr lang="en-US" sz="3200" dirty="0" smtClean="0"/>
              <a:t> (</a:t>
            </a:r>
            <a:r>
              <a:rPr lang="uk-UA" sz="3200" dirty="0" smtClean="0"/>
              <a:t>Держпраці)</a:t>
            </a:r>
            <a:r>
              <a:rPr lang="uk-UA" sz="3200" dirty="0"/>
              <a:t/>
            </a:r>
            <a:br>
              <a:rPr lang="uk-UA" sz="3200" dirty="0"/>
            </a:br>
            <a:r>
              <a:rPr lang="en-GB" sz="3200" dirty="0"/>
              <a:t>2. </a:t>
            </a:r>
            <a:r>
              <a:rPr lang="uk-UA" sz="3200" dirty="0"/>
              <a:t>Відносини інспекції праці з іншими органами системи інспекції праці </a:t>
            </a:r>
            <a:br>
              <a:rPr lang="uk-UA" sz="3200" dirty="0"/>
            </a:br>
            <a:r>
              <a:rPr lang="en-GB" sz="3200" dirty="0"/>
              <a:t>3. </a:t>
            </a:r>
            <a:r>
              <a:rPr lang="uk-UA" sz="3200" dirty="0"/>
              <a:t>Роль соціального діалогу в рамках системи адміністрації праці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8057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772816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Конвенція про адміністрацію праці</a:t>
            </a:r>
            <a:r>
              <a:rPr lang="en-GB" b="1" dirty="0" smtClean="0">
                <a:solidFill>
                  <a:srgbClr val="FFFF00"/>
                </a:solidFill>
              </a:rPr>
              <a:t>, 1978</a:t>
            </a:r>
            <a:r>
              <a:rPr lang="uk-UA" b="1" dirty="0" smtClean="0">
                <a:solidFill>
                  <a:srgbClr val="FFFF00"/>
                </a:solidFill>
              </a:rPr>
              <a:t> р.</a:t>
            </a:r>
            <a:r>
              <a:rPr lang="en-GB" b="1" dirty="0" smtClean="0">
                <a:solidFill>
                  <a:srgbClr val="FFFF00"/>
                </a:solidFill>
              </a:rPr>
              <a:t> </a:t>
            </a:r>
            <a:r>
              <a:rPr lang="en-GB" b="1" dirty="0">
                <a:solidFill>
                  <a:srgbClr val="FFFF00"/>
                </a:solidFill>
              </a:rPr>
              <a:t>(No. 150)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07704" y="2924944"/>
            <a:ext cx="6096000" cy="3657599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4400" dirty="0" smtClean="0"/>
              <a:t>Ратифікована Україною у 2004 р.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75784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692696"/>
            <a:ext cx="7392144" cy="5457799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uk-UA" sz="4000" dirty="0" smtClean="0"/>
              <a:t>Конвенція</a:t>
            </a:r>
            <a:r>
              <a:rPr lang="en-GB" sz="4000" dirty="0" smtClean="0"/>
              <a:t> </a:t>
            </a:r>
            <a:r>
              <a:rPr lang="en-GB" sz="4000" dirty="0"/>
              <a:t>No. 150 </a:t>
            </a:r>
            <a:r>
              <a:rPr lang="uk-UA" sz="4000" dirty="0" smtClean="0"/>
              <a:t>має на меті забезпечити організацію та ефективне функціонування системи адміністрації праці із належною координацією функцій і </a:t>
            </a:r>
            <a:r>
              <a:rPr lang="uk-UA" sz="4000" dirty="0" err="1" smtClean="0"/>
              <a:t>обов</a:t>
            </a:r>
            <a:r>
              <a:rPr lang="en-US" sz="4000" dirty="0" smtClean="0"/>
              <a:t>’</a:t>
            </a:r>
            <a:r>
              <a:rPr lang="uk-UA" sz="4000" dirty="0" err="1" smtClean="0"/>
              <a:t>язків</a:t>
            </a:r>
            <a:r>
              <a:rPr lang="en-GB" sz="4000" dirty="0" smtClean="0"/>
              <a:t>.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42619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543800" cy="914400"/>
          </a:xfrm>
        </p:spPr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Мандат і організація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204864"/>
            <a:ext cx="7560840" cy="365759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uk-UA" sz="4000" dirty="0" smtClean="0"/>
              <a:t>МОП не просуває єдину модель або конкретну форму організації і визнає, що адміністрація праці набуває різних форм залежно від національного соціального і економічного контексту</a:t>
            </a:r>
            <a:r>
              <a:rPr lang="en-GB" sz="4000" dirty="0" smtClean="0"/>
              <a:t>.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11998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4392488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uk-UA" sz="4000" dirty="0" smtClean="0"/>
              <a:t>Важливо, щоб система включала не лише основі функції адміністрації праці, а й забезпечувала належну координацію всіх складових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42950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7543800" cy="914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Мандат і організація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4" name="Объект 1"/>
          <p:cNvSpPr>
            <a:spLocks noGrp="1"/>
          </p:cNvSpPr>
          <p:nvPr>
            <p:ph idx="1"/>
          </p:nvPr>
        </p:nvSpPr>
        <p:spPr>
          <a:xfrm>
            <a:off x="251520" y="1340769"/>
            <a:ext cx="6480720" cy="252027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uk-UA" sz="2800" dirty="0" smtClean="0"/>
              <a:t>МОП не просуває єдину модель або конкретну форму організації і визнає, що адміністрація праці набуває різних форм залежно від національного соціального і економічного контексту</a:t>
            </a:r>
            <a:r>
              <a:rPr lang="en-GB" sz="2800" dirty="0" smtClean="0"/>
              <a:t>. </a:t>
            </a:r>
            <a:endParaRPr lang="en-GB" sz="2800" dirty="0"/>
          </a:p>
        </p:txBody>
      </p:sp>
      <p:sp>
        <p:nvSpPr>
          <p:cNvPr id="6" name="Объект 1"/>
          <p:cNvSpPr txBox="1">
            <a:spLocks/>
          </p:cNvSpPr>
          <p:nvPr/>
        </p:nvSpPr>
        <p:spPr>
          <a:xfrm>
            <a:off x="4067944" y="4005064"/>
            <a:ext cx="4968552" cy="25922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uk-UA" sz="2800" dirty="0" smtClean="0"/>
              <a:t>Важливо, щоб система включала не лише основі функції адміністрації праці, а й забезпечувала належну координацію всіх складових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7466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3212976"/>
            <a:ext cx="7543800" cy="230425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Ефективність системи адміністрації праці залежить від належної організації її структури</a:t>
            </a:r>
            <a:endParaRPr lang="en-GB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70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466</TotalTime>
  <Words>900</Words>
  <Application>Microsoft Office PowerPoint</Application>
  <PresentationFormat>Экран (4:3)</PresentationFormat>
  <Paragraphs>75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Апекс</vt:lpstr>
      <vt:lpstr>Керівні принципи розбудови системи інспекції праці  Еріка Мартін,  МОП, департамент міжнародних трудових норм</vt:lpstr>
      <vt:lpstr>Адміністрація праці – частина 1  Інспекція праці – частина 2 </vt:lpstr>
      <vt:lpstr>Адміністрація праці Обговорення </vt:lpstr>
      <vt:lpstr>Конвенція про адміністрацію праці, 1978 р. (No. 150)</vt:lpstr>
      <vt:lpstr>Презентация PowerPoint</vt:lpstr>
      <vt:lpstr>Мандат і організація</vt:lpstr>
      <vt:lpstr>Презентация PowerPoint</vt:lpstr>
      <vt:lpstr>Мандат і організація</vt:lpstr>
      <vt:lpstr>Ефективність системи адміністрації праці залежить від належної організації її структури</vt:lpstr>
      <vt:lpstr>Презентация PowerPoint</vt:lpstr>
      <vt:lpstr>Обговорення </vt:lpstr>
      <vt:lpstr>Відносини Держпраці з іншими органами системи адміністрації праці</vt:lpstr>
      <vt:lpstr>Обговорення</vt:lpstr>
      <vt:lpstr>Соціальний діалог в рамках адміністрації праці </vt:lpstr>
      <vt:lpstr>Обговорення</vt:lpstr>
      <vt:lpstr>Інспекція праці</vt:lpstr>
      <vt:lpstr>Інспекція праці </vt:lpstr>
      <vt:lpstr>Основні функції системи інспекції праці </vt:lpstr>
      <vt:lpstr>Центральний орган інспекції праці</vt:lpstr>
      <vt:lpstr>Чи є в рамках Держпраці структура, що діє як центральний орган з питань інспекції праці?</vt:lpstr>
      <vt:lpstr>Організація інспекції праці</vt:lpstr>
      <vt:lpstr>Презентация PowerPoint</vt:lpstr>
      <vt:lpstr>Обговорення </vt:lpstr>
      <vt:lpstr>Повноваження інспекторів праці</vt:lpstr>
      <vt:lpstr>Презентация PowerPoint</vt:lpstr>
      <vt:lpstr>Обговорення </vt:lpstr>
      <vt:lpstr>Призначення і умови роботи інспекторів праці</vt:lpstr>
      <vt:lpstr>Обговорення </vt:lpstr>
      <vt:lpstr>Заключні коментарі і підведення підсумків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Керівні принципи розбудови системи інспекції праці  20 травня 2015</dc:title>
  <dc:creator>User</dc:creator>
  <cp:lastModifiedBy>User</cp:lastModifiedBy>
  <cp:revision>26</cp:revision>
  <cp:lastPrinted>2015-05-13T10:18:14Z</cp:lastPrinted>
  <dcterms:created xsi:type="dcterms:W3CDTF">2015-05-12T10:13:43Z</dcterms:created>
  <dcterms:modified xsi:type="dcterms:W3CDTF">2015-05-14T11:25:43Z</dcterms:modified>
</cp:coreProperties>
</file>